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13" r:id="rId3"/>
    <p:sldMasterId id="2147483725" r:id="rId4"/>
    <p:sldMasterId id="2147483751" r:id="rId5"/>
    <p:sldMasterId id="2147483767" r:id="rId6"/>
    <p:sldMasterId id="2147483779" r:id="rId7"/>
    <p:sldMasterId id="2147483808" r:id="rId8"/>
    <p:sldMasterId id="2147483820" r:id="rId9"/>
    <p:sldMasterId id="2147483832" r:id="rId10"/>
    <p:sldMasterId id="2147483844" r:id="rId11"/>
    <p:sldMasterId id="2147483875" r:id="rId12"/>
    <p:sldMasterId id="2147483887" r:id="rId13"/>
    <p:sldMasterId id="2147483904" r:id="rId14"/>
    <p:sldMasterId id="2147483917" r:id="rId15"/>
  </p:sldMasterIdLst>
  <p:notesMasterIdLst>
    <p:notesMasterId r:id="rId49"/>
  </p:notesMasterIdLst>
  <p:sldIdLst>
    <p:sldId id="565" r:id="rId16"/>
    <p:sldId id="385" r:id="rId17"/>
    <p:sldId id="419" r:id="rId18"/>
    <p:sldId id="394" r:id="rId19"/>
    <p:sldId id="411" r:id="rId20"/>
    <p:sldId id="410" r:id="rId21"/>
    <p:sldId id="575" r:id="rId22"/>
    <p:sldId id="564" r:id="rId23"/>
    <p:sldId id="555" r:id="rId24"/>
    <p:sldId id="557" r:id="rId25"/>
    <p:sldId id="556" r:id="rId26"/>
    <p:sldId id="576" r:id="rId27"/>
    <p:sldId id="399" r:id="rId28"/>
    <p:sldId id="391" r:id="rId29"/>
    <p:sldId id="396" r:id="rId30"/>
    <p:sldId id="397" r:id="rId31"/>
    <p:sldId id="423" r:id="rId32"/>
    <p:sldId id="404" r:id="rId33"/>
    <p:sldId id="403" r:id="rId34"/>
    <p:sldId id="405" r:id="rId35"/>
    <p:sldId id="412" r:id="rId36"/>
    <p:sldId id="400" r:id="rId37"/>
    <p:sldId id="407" r:id="rId38"/>
    <p:sldId id="413" r:id="rId39"/>
    <p:sldId id="406" r:id="rId40"/>
    <p:sldId id="390" r:id="rId41"/>
    <p:sldId id="416" r:id="rId42"/>
    <p:sldId id="422" r:id="rId43"/>
    <p:sldId id="558" r:id="rId44"/>
    <p:sldId id="414" r:id="rId45"/>
    <p:sldId id="560" r:id="rId46"/>
    <p:sldId id="380" r:id="rId47"/>
    <p:sldId id="674" r:id="rId4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2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0"/>
    <p:restoredTop sz="70667" autoAdjust="0"/>
  </p:normalViewPr>
  <p:slideViewPr>
    <p:cSldViewPr>
      <p:cViewPr varScale="1">
        <p:scale>
          <a:sx n="71" d="100"/>
          <a:sy n="71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3629E-EEA6-4F21-AF39-5DDB4D27D8D4}" type="doc">
      <dgm:prSet loTypeId="urn:microsoft.com/office/officeart/2005/8/layout/pyramid1" loCatId="pyramid" qsTypeId="urn:microsoft.com/office/officeart/2005/8/quickstyle/simple1" qsCatId="simple" csTypeId="urn:microsoft.com/office/officeart/2005/8/colors/accent2_3" csCatId="accent2" phldr="1"/>
      <dgm:spPr/>
    </dgm:pt>
    <dgm:pt modelId="{C60F8605-39E0-4301-BB56-5EBD601D1A9A}">
      <dgm:prSet phldrT="[Text]"/>
      <dgm:spPr/>
      <dgm:t>
        <a:bodyPr/>
        <a:lstStyle/>
        <a:p>
          <a:r>
            <a:rPr lang="en-US" b="1" dirty="0"/>
            <a:t>Track&amp; Trace</a:t>
          </a:r>
        </a:p>
      </dgm:t>
    </dgm:pt>
    <dgm:pt modelId="{62ECEC81-83D5-4975-996F-924CA813621E}" type="parTrans" cxnId="{C8F0EB58-80EF-4E01-BDBF-3DC0290C5C86}">
      <dgm:prSet/>
      <dgm:spPr/>
      <dgm:t>
        <a:bodyPr/>
        <a:lstStyle/>
        <a:p>
          <a:endParaRPr lang="en-US"/>
        </a:p>
      </dgm:t>
    </dgm:pt>
    <dgm:pt modelId="{008ACE78-F30C-4A64-BEE1-C0902EF050A3}" type="sibTrans" cxnId="{C8F0EB58-80EF-4E01-BDBF-3DC0290C5C86}">
      <dgm:prSet/>
      <dgm:spPr/>
      <dgm:t>
        <a:bodyPr/>
        <a:lstStyle/>
        <a:p>
          <a:endParaRPr lang="en-US"/>
        </a:p>
      </dgm:t>
    </dgm:pt>
    <dgm:pt modelId="{93996002-8E20-4C29-B6A7-5B0CFAF74AFD}">
      <dgm:prSet phldrT="[Text]"/>
      <dgm:spPr/>
      <dgm:t>
        <a:bodyPr/>
        <a:lstStyle/>
        <a:p>
          <a:r>
            <a:rPr lang="en-US" b="1" dirty="0"/>
            <a:t>Base Stationery </a:t>
          </a:r>
        </a:p>
        <a:p>
          <a:r>
            <a:rPr lang="en-US" b="1" dirty="0"/>
            <a:t>Pre-Printed Security Inks</a:t>
          </a:r>
        </a:p>
      </dgm:t>
    </dgm:pt>
    <dgm:pt modelId="{E5B452A7-3476-4071-85CC-00C4C2E9902C}" type="parTrans" cxnId="{292DF70F-6822-4018-A3D9-39BDC4694878}">
      <dgm:prSet/>
      <dgm:spPr/>
      <dgm:t>
        <a:bodyPr/>
        <a:lstStyle/>
        <a:p>
          <a:endParaRPr lang="en-US"/>
        </a:p>
      </dgm:t>
    </dgm:pt>
    <dgm:pt modelId="{1AD2D2E1-CBFD-482E-A105-48D2EA1D3EF1}" type="sibTrans" cxnId="{292DF70F-6822-4018-A3D9-39BDC4694878}">
      <dgm:prSet/>
      <dgm:spPr/>
      <dgm:t>
        <a:bodyPr/>
        <a:lstStyle/>
        <a:p>
          <a:endParaRPr lang="en-US"/>
        </a:p>
      </dgm:t>
    </dgm:pt>
    <dgm:pt modelId="{6614B2DB-B45F-4631-A226-993C0CAD2F34}">
      <dgm:prSet phldrT="[Text]"/>
      <dgm:spPr/>
      <dgm:t>
        <a:bodyPr/>
        <a:lstStyle/>
        <a:p>
          <a:r>
            <a:rPr lang="en-US" b="1" dirty="0"/>
            <a:t>Paper/Substrate </a:t>
          </a:r>
        </a:p>
      </dgm:t>
    </dgm:pt>
    <dgm:pt modelId="{A6D147D8-39DD-4DD8-92AF-C4521DDD0907}" type="parTrans" cxnId="{11B7C6CD-73FD-4830-BDDB-F0318C5A0E06}">
      <dgm:prSet/>
      <dgm:spPr/>
      <dgm:t>
        <a:bodyPr/>
        <a:lstStyle/>
        <a:p>
          <a:endParaRPr lang="en-US"/>
        </a:p>
      </dgm:t>
    </dgm:pt>
    <dgm:pt modelId="{0235EF25-4B94-481E-9F82-970E71F5A62F}" type="sibTrans" cxnId="{11B7C6CD-73FD-4830-BDDB-F0318C5A0E06}">
      <dgm:prSet/>
      <dgm:spPr/>
      <dgm:t>
        <a:bodyPr/>
        <a:lstStyle/>
        <a:p>
          <a:endParaRPr lang="en-US"/>
        </a:p>
      </dgm:t>
    </dgm:pt>
    <dgm:pt modelId="{DE0E5ABA-7E83-4C61-8B9D-ABBD5621070E}">
      <dgm:prSet/>
      <dgm:spPr/>
      <dgm:t>
        <a:bodyPr/>
        <a:lstStyle/>
        <a:p>
          <a:r>
            <a:rPr lang="en-US" b="1" dirty="0"/>
            <a:t>Personalization</a:t>
          </a:r>
        </a:p>
      </dgm:t>
    </dgm:pt>
    <dgm:pt modelId="{0E002C2E-BDDF-4096-AF78-BD5FAAB87411}" type="parTrans" cxnId="{5A1C8799-6B7F-404C-828E-1DC982458604}">
      <dgm:prSet/>
      <dgm:spPr/>
      <dgm:t>
        <a:bodyPr/>
        <a:lstStyle/>
        <a:p>
          <a:endParaRPr lang="en-US"/>
        </a:p>
      </dgm:t>
    </dgm:pt>
    <dgm:pt modelId="{B2F6E222-15FB-4C33-B738-BD47FC17C28B}" type="sibTrans" cxnId="{5A1C8799-6B7F-404C-828E-1DC982458604}">
      <dgm:prSet/>
      <dgm:spPr/>
      <dgm:t>
        <a:bodyPr/>
        <a:lstStyle/>
        <a:p>
          <a:endParaRPr lang="en-US"/>
        </a:p>
      </dgm:t>
    </dgm:pt>
    <dgm:pt modelId="{07937A4E-50A8-4F41-8F9F-FC572716D556}">
      <dgm:prSet/>
      <dgm:spPr/>
      <dgm:t>
        <a:bodyPr/>
        <a:lstStyle/>
        <a:p>
          <a:r>
            <a:rPr lang="en-US" b="1" dirty="0"/>
            <a:t>Verification</a:t>
          </a:r>
        </a:p>
      </dgm:t>
    </dgm:pt>
    <dgm:pt modelId="{EA9BDF51-B57E-487F-A3E6-52FCD1DBFC9C}" type="sibTrans" cxnId="{507BF488-BF5E-45C4-8CC5-4BEBCB4669CA}">
      <dgm:prSet/>
      <dgm:spPr/>
      <dgm:t>
        <a:bodyPr/>
        <a:lstStyle/>
        <a:p>
          <a:endParaRPr lang="en-US"/>
        </a:p>
      </dgm:t>
    </dgm:pt>
    <dgm:pt modelId="{DC0CA7CC-AB44-4650-AD44-8781BB614EA6}" type="parTrans" cxnId="{507BF488-BF5E-45C4-8CC5-4BEBCB4669CA}">
      <dgm:prSet/>
      <dgm:spPr/>
      <dgm:t>
        <a:bodyPr/>
        <a:lstStyle/>
        <a:p>
          <a:endParaRPr lang="en-US"/>
        </a:p>
      </dgm:t>
    </dgm:pt>
    <dgm:pt modelId="{F5CFA7EC-81E6-4D54-8304-3636F1B21422}" type="pres">
      <dgm:prSet presAssocID="{2B93629E-EEA6-4F21-AF39-5DDB4D27D8D4}" presName="Name0" presStyleCnt="0">
        <dgm:presLayoutVars>
          <dgm:dir/>
          <dgm:animLvl val="lvl"/>
          <dgm:resizeHandles val="exact"/>
        </dgm:presLayoutVars>
      </dgm:prSet>
      <dgm:spPr/>
    </dgm:pt>
    <dgm:pt modelId="{CBC2EC7D-4A00-470D-B13D-984EF70C5E8C}" type="pres">
      <dgm:prSet presAssocID="{C60F8605-39E0-4301-BB56-5EBD601D1A9A}" presName="Name8" presStyleCnt="0"/>
      <dgm:spPr/>
    </dgm:pt>
    <dgm:pt modelId="{028A0237-F5BF-4667-AC26-D53C09C0A9E7}" type="pres">
      <dgm:prSet presAssocID="{C60F8605-39E0-4301-BB56-5EBD601D1A9A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24FFB-A1AD-4CB2-9D90-17E785240D70}" type="pres">
      <dgm:prSet presAssocID="{C60F8605-39E0-4301-BB56-5EBD601D1A9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1BFC0-A40A-43F9-9E33-7DD7DFB0BBC3}" type="pres">
      <dgm:prSet presAssocID="{07937A4E-50A8-4F41-8F9F-FC572716D556}" presName="Name8" presStyleCnt="0"/>
      <dgm:spPr/>
    </dgm:pt>
    <dgm:pt modelId="{E1F2A203-FBFC-469D-9F78-CE1A00EA5751}" type="pres">
      <dgm:prSet presAssocID="{07937A4E-50A8-4F41-8F9F-FC572716D556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13CF0-8247-43B0-AAAD-1C87DF33BC87}" type="pres">
      <dgm:prSet presAssocID="{07937A4E-50A8-4F41-8F9F-FC572716D55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E39-4D86-4DA6-80E7-CAF368D6840C}" type="pres">
      <dgm:prSet presAssocID="{DE0E5ABA-7E83-4C61-8B9D-ABBD5621070E}" presName="Name8" presStyleCnt="0"/>
      <dgm:spPr/>
    </dgm:pt>
    <dgm:pt modelId="{ACE0DA5E-3E80-445F-9BAC-5BF09480A537}" type="pres">
      <dgm:prSet presAssocID="{DE0E5ABA-7E83-4C61-8B9D-ABBD5621070E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C39FF-EC07-4086-8812-E932173DE8B8}" type="pres">
      <dgm:prSet presAssocID="{DE0E5ABA-7E83-4C61-8B9D-ABBD562107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0A6CE-661F-4153-9B09-DB4F4B055AF1}" type="pres">
      <dgm:prSet presAssocID="{93996002-8E20-4C29-B6A7-5B0CFAF74AFD}" presName="Name8" presStyleCnt="0"/>
      <dgm:spPr/>
    </dgm:pt>
    <dgm:pt modelId="{4D5CC033-C7B7-40D1-9FF1-403F68F88AC8}" type="pres">
      <dgm:prSet presAssocID="{93996002-8E20-4C29-B6A7-5B0CFAF74AFD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9C5D2-DBF3-4AA1-B0C8-2517232DA868}" type="pres">
      <dgm:prSet presAssocID="{93996002-8E20-4C29-B6A7-5B0CFAF74A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2A6B4E-FA0D-4984-9F88-4504EB9388B2}" type="pres">
      <dgm:prSet presAssocID="{6614B2DB-B45F-4631-A226-993C0CAD2F34}" presName="Name8" presStyleCnt="0"/>
      <dgm:spPr/>
    </dgm:pt>
    <dgm:pt modelId="{2F6AFD42-AE72-4BA7-AAAA-7A229595206B}" type="pres">
      <dgm:prSet presAssocID="{6614B2DB-B45F-4631-A226-993C0CAD2F34}" presName="level" presStyleLbl="node1" presStyleIdx="4" presStyleCnt="5" custLinFactNeighborX="-3642" custLinFactNeighborY="2724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92E1B-D318-4F1C-A667-5B961572FAF9}" type="pres">
      <dgm:prSet presAssocID="{6614B2DB-B45F-4631-A226-993C0CAD2F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1A090E-A09A-4AC0-AEA2-41462D764403}" type="presOf" srcId="{93996002-8E20-4C29-B6A7-5B0CFAF74AFD}" destId="{4D5CC033-C7B7-40D1-9FF1-403F68F88AC8}" srcOrd="0" destOrd="0" presId="urn:microsoft.com/office/officeart/2005/8/layout/pyramid1"/>
    <dgm:cxn modelId="{507BF488-BF5E-45C4-8CC5-4BEBCB4669CA}" srcId="{2B93629E-EEA6-4F21-AF39-5DDB4D27D8D4}" destId="{07937A4E-50A8-4F41-8F9F-FC572716D556}" srcOrd="1" destOrd="0" parTransId="{DC0CA7CC-AB44-4650-AD44-8781BB614EA6}" sibTransId="{EA9BDF51-B57E-487F-A3E6-52FCD1DBFC9C}"/>
    <dgm:cxn modelId="{178AE09F-043B-41FC-9BF3-D816A42A5C07}" type="presOf" srcId="{93996002-8E20-4C29-B6A7-5B0CFAF74AFD}" destId="{AB89C5D2-DBF3-4AA1-B0C8-2517232DA868}" srcOrd="1" destOrd="0" presId="urn:microsoft.com/office/officeart/2005/8/layout/pyramid1"/>
    <dgm:cxn modelId="{5A1C8799-6B7F-404C-828E-1DC982458604}" srcId="{2B93629E-EEA6-4F21-AF39-5DDB4D27D8D4}" destId="{DE0E5ABA-7E83-4C61-8B9D-ABBD5621070E}" srcOrd="2" destOrd="0" parTransId="{0E002C2E-BDDF-4096-AF78-BD5FAAB87411}" sibTransId="{B2F6E222-15FB-4C33-B738-BD47FC17C28B}"/>
    <dgm:cxn modelId="{990C7E8D-6DEC-4127-BE7F-581EC9DE63BB}" type="presOf" srcId="{6614B2DB-B45F-4631-A226-993C0CAD2F34}" destId="{2F6AFD42-AE72-4BA7-AAAA-7A229595206B}" srcOrd="0" destOrd="0" presId="urn:microsoft.com/office/officeart/2005/8/layout/pyramid1"/>
    <dgm:cxn modelId="{B713083C-19FC-4EB8-92B6-6EEDD393E203}" type="presOf" srcId="{6614B2DB-B45F-4631-A226-993C0CAD2F34}" destId="{36F92E1B-D318-4F1C-A667-5B961572FAF9}" srcOrd="1" destOrd="0" presId="urn:microsoft.com/office/officeart/2005/8/layout/pyramid1"/>
    <dgm:cxn modelId="{11B7C6CD-73FD-4830-BDDB-F0318C5A0E06}" srcId="{2B93629E-EEA6-4F21-AF39-5DDB4D27D8D4}" destId="{6614B2DB-B45F-4631-A226-993C0CAD2F34}" srcOrd="4" destOrd="0" parTransId="{A6D147D8-39DD-4DD8-92AF-C4521DDD0907}" sibTransId="{0235EF25-4B94-481E-9F82-970E71F5A62F}"/>
    <dgm:cxn modelId="{292DF70F-6822-4018-A3D9-39BDC4694878}" srcId="{2B93629E-EEA6-4F21-AF39-5DDB4D27D8D4}" destId="{93996002-8E20-4C29-B6A7-5B0CFAF74AFD}" srcOrd="3" destOrd="0" parTransId="{E5B452A7-3476-4071-85CC-00C4C2E9902C}" sibTransId="{1AD2D2E1-CBFD-482E-A105-48D2EA1D3EF1}"/>
    <dgm:cxn modelId="{3C71EC77-DCB2-4F59-BE0E-4B625E8F2844}" type="presOf" srcId="{DE0E5ABA-7E83-4C61-8B9D-ABBD5621070E}" destId="{ACE0DA5E-3E80-445F-9BAC-5BF09480A537}" srcOrd="0" destOrd="0" presId="urn:microsoft.com/office/officeart/2005/8/layout/pyramid1"/>
    <dgm:cxn modelId="{0C58E842-42B1-427E-B85A-A55B20AC077D}" type="presOf" srcId="{2B93629E-EEA6-4F21-AF39-5DDB4D27D8D4}" destId="{F5CFA7EC-81E6-4D54-8304-3636F1B21422}" srcOrd="0" destOrd="0" presId="urn:microsoft.com/office/officeart/2005/8/layout/pyramid1"/>
    <dgm:cxn modelId="{F710D909-DAF5-441E-8EF0-3BB5261B4530}" type="presOf" srcId="{C60F8605-39E0-4301-BB56-5EBD601D1A9A}" destId="{B9024FFB-A1AD-4CB2-9D90-17E785240D70}" srcOrd="1" destOrd="0" presId="urn:microsoft.com/office/officeart/2005/8/layout/pyramid1"/>
    <dgm:cxn modelId="{3D83A5FE-091C-4265-ACA8-5DEFBD24F8DF}" type="presOf" srcId="{C60F8605-39E0-4301-BB56-5EBD601D1A9A}" destId="{028A0237-F5BF-4667-AC26-D53C09C0A9E7}" srcOrd="0" destOrd="0" presId="urn:microsoft.com/office/officeart/2005/8/layout/pyramid1"/>
    <dgm:cxn modelId="{E4DEBC91-9F29-4C10-B4A6-F258E581CAE5}" type="presOf" srcId="{07937A4E-50A8-4F41-8F9F-FC572716D556}" destId="{E1F2A203-FBFC-469D-9F78-CE1A00EA5751}" srcOrd="0" destOrd="0" presId="urn:microsoft.com/office/officeart/2005/8/layout/pyramid1"/>
    <dgm:cxn modelId="{C8F0EB58-80EF-4E01-BDBF-3DC0290C5C86}" srcId="{2B93629E-EEA6-4F21-AF39-5DDB4D27D8D4}" destId="{C60F8605-39E0-4301-BB56-5EBD601D1A9A}" srcOrd="0" destOrd="0" parTransId="{62ECEC81-83D5-4975-996F-924CA813621E}" sibTransId="{008ACE78-F30C-4A64-BEE1-C0902EF050A3}"/>
    <dgm:cxn modelId="{2155FA47-AAF0-4175-AC48-43128E144E33}" type="presOf" srcId="{DE0E5ABA-7E83-4C61-8B9D-ABBD5621070E}" destId="{D5DC39FF-EC07-4086-8812-E932173DE8B8}" srcOrd="1" destOrd="0" presId="urn:microsoft.com/office/officeart/2005/8/layout/pyramid1"/>
    <dgm:cxn modelId="{D3BE711A-8411-401B-BF7E-485CABC49BC6}" type="presOf" srcId="{07937A4E-50A8-4F41-8F9F-FC572716D556}" destId="{DC213CF0-8247-43B0-AAAD-1C87DF33BC87}" srcOrd="1" destOrd="0" presId="urn:microsoft.com/office/officeart/2005/8/layout/pyramid1"/>
    <dgm:cxn modelId="{AB06B6D7-7973-4EA9-AB76-703F492320B0}" type="presParOf" srcId="{F5CFA7EC-81E6-4D54-8304-3636F1B21422}" destId="{CBC2EC7D-4A00-470D-B13D-984EF70C5E8C}" srcOrd="0" destOrd="0" presId="urn:microsoft.com/office/officeart/2005/8/layout/pyramid1"/>
    <dgm:cxn modelId="{63FE5FD0-BB3D-47B3-A781-0F1E738883C3}" type="presParOf" srcId="{CBC2EC7D-4A00-470D-B13D-984EF70C5E8C}" destId="{028A0237-F5BF-4667-AC26-D53C09C0A9E7}" srcOrd="0" destOrd="0" presId="urn:microsoft.com/office/officeart/2005/8/layout/pyramid1"/>
    <dgm:cxn modelId="{F2F210A1-656D-448D-96F8-70FBDE109424}" type="presParOf" srcId="{CBC2EC7D-4A00-470D-B13D-984EF70C5E8C}" destId="{B9024FFB-A1AD-4CB2-9D90-17E785240D70}" srcOrd="1" destOrd="0" presId="urn:microsoft.com/office/officeart/2005/8/layout/pyramid1"/>
    <dgm:cxn modelId="{61CBFEE6-A4CD-42B2-81E4-51F7DF891BA0}" type="presParOf" srcId="{F5CFA7EC-81E6-4D54-8304-3636F1B21422}" destId="{2FF1BFC0-A40A-43F9-9E33-7DD7DFB0BBC3}" srcOrd="1" destOrd="0" presId="urn:microsoft.com/office/officeart/2005/8/layout/pyramid1"/>
    <dgm:cxn modelId="{DB52BB00-F8FE-4E28-8627-45A1BB723457}" type="presParOf" srcId="{2FF1BFC0-A40A-43F9-9E33-7DD7DFB0BBC3}" destId="{E1F2A203-FBFC-469D-9F78-CE1A00EA5751}" srcOrd="0" destOrd="0" presId="urn:microsoft.com/office/officeart/2005/8/layout/pyramid1"/>
    <dgm:cxn modelId="{CCC605FF-640F-4AAB-8C21-4F7A7D0E27CB}" type="presParOf" srcId="{2FF1BFC0-A40A-43F9-9E33-7DD7DFB0BBC3}" destId="{DC213CF0-8247-43B0-AAAD-1C87DF33BC87}" srcOrd="1" destOrd="0" presId="urn:microsoft.com/office/officeart/2005/8/layout/pyramid1"/>
    <dgm:cxn modelId="{1D1BFAAD-C8F2-4DE6-B35D-E00CDBFB5A3A}" type="presParOf" srcId="{F5CFA7EC-81E6-4D54-8304-3636F1B21422}" destId="{EDB2DE39-4D86-4DA6-80E7-CAF368D6840C}" srcOrd="2" destOrd="0" presId="urn:microsoft.com/office/officeart/2005/8/layout/pyramid1"/>
    <dgm:cxn modelId="{5E0A8558-65CC-4B53-9598-3953516E2342}" type="presParOf" srcId="{EDB2DE39-4D86-4DA6-80E7-CAF368D6840C}" destId="{ACE0DA5E-3E80-445F-9BAC-5BF09480A537}" srcOrd="0" destOrd="0" presId="urn:microsoft.com/office/officeart/2005/8/layout/pyramid1"/>
    <dgm:cxn modelId="{F64FE237-34EF-495F-B899-367D84315B79}" type="presParOf" srcId="{EDB2DE39-4D86-4DA6-80E7-CAF368D6840C}" destId="{D5DC39FF-EC07-4086-8812-E932173DE8B8}" srcOrd="1" destOrd="0" presId="urn:microsoft.com/office/officeart/2005/8/layout/pyramid1"/>
    <dgm:cxn modelId="{4B4758D5-6BB3-48B7-AC27-35B7E7A9D0F2}" type="presParOf" srcId="{F5CFA7EC-81E6-4D54-8304-3636F1B21422}" destId="{1750A6CE-661F-4153-9B09-DB4F4B055AF1}" srcOrd="3" destOrd="0" presId="urn:microsoft.com/office/officeart/2005/8/layout/pyramid1"/>
    <dgm:cxn modelId="{FA49C549-3229-43D8-B3C6-E9139395800F}" type="presParOf" srcId="{1750A6CE-661F-4153-9B09-DB4F4B055AF1}" destId="{4D5CC033-C7B7-40D1-9FF1-403F68F88AC8}" srcOrd="0" destOrd="0" presId="urn:microsoft.com/office/officeart/2005/8/layout/pyramid1"/>
    <dgm:cxn modelId="{3FD25CB1-6BB6-4A25-9A6F-437F6FFF73A4}" type="presParOf" srcId="{1750A6CE-661F-4153-9B09-DB4F4B055AF1}" destId="{AB89C5D2-DBF3-4AA1-B0C8-2517232DA868}" srcOrd="1" destOrd="0" presId="urn:microsoft.com/office/officeart/2005/8/layout/pyramid1"/>
    <dgm:cxn modelId="{A4119CA7-3F6A-4121-B662-640C68C71C27}" type="presParOf" srcId="{F5CFA7EC-81E6-4D54-8304-3636F1B21422}" destId="{4F2A6B4E-FA0D-4984-9F88-4504EB9388B2}" srcOrd="4" destOrd="0" presId="urn:microsoft.com/office/officeart/2005/8/layout/pyramid1"/>
    <dgm:cxn modelId="{6DCF80B5-BCB7-470C-A8BD-13CD1A4054E9}" type="presParOf" srcId="{4F2A6B4E-FA0D-4984-9F88-4504EB9388B2}" destId="{2F6AFD42-AE72-4BA7-AAAA-7A229595206B}" srcOrd="0" destOrd="0" presId="urn:microsoft.com/office/officeart/2005/8/layout/pyramid1"/>
    <dgm:cxn modelId="{C1E78FCE-B8AD-488F-929D-D8E1468C81AD}" type="presParOf" srcId="{4F2A6B4E-FA0D-4984-9F88-4504EB9388B2}" destId="{36F92E1B-D318-4F1C-A667-5B961572FAF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93629E-EEA6-4F21-AF39-5DDB4D27D8D4}" type="doc">
      <dgm:prSet loTypeId="urn:microsoft.com/office/officeart/2005/8/layout/pyramid1" loCatId="pyramid" qsTypeId="urn:microsoft.com/office/officeart/2005/8/quickstyle/simple1" qsCatId="simple" csTypeId="urn:microsoft.com/office/officeart/2005/8/colors/accent2_3" csCatId="accent2" phldr="1"/>
      <dgm:spPr/>
    </dgm:pt>
    <dgm:pt modelId="{C60F8605-39E0-4301-BB56-5EBD601D1A9A}">
      <dgm:prSet phldrT="[Text]"/>
      <dgm:spPr/>
      <dgm:t>
        <a:bodyPr/>
        <a:lstStyle/>
        <a:p>
          <a:r>
            <a:rPr lang="en-US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Track&amp; Trace</a:t>
          </a:r>
        </a:p>
      </dgm:t>
    </dgm:pt>
    <dgm:pt modelId="{62ECEC81-83D5-4975-996F-924CA813621E}" type="parTrans" cxnId="{C8F0EB58-80EF-4E01-BDBF-3DC0290C5C86}">
      <dgm:prSet/>
      <dgm:spPr/>
      <dgm:t>
        <a:bodyPr/>
        <a:lstStyle/>
        <a:p>
          <a:endParaRPr lang="en-US"/>
        </a:p>
      </dgm:t>
    </dgm:pt>
    <dgm:pt modelId="{008ACE78-F30C-4A64-BEE1-C0902EF050A3}" type="sibTrans" cxnId="{C8F0EB58-80EF-4E01-BDBF-3DC0290C5C86}">
      <dgm:prSet/>
      <dgm:spPr/>
      <dgm:t>
        <a:bodyPr/>
        <a:lstStyle/>
        <a:p>
          <a:endParaRPr lang="en-US"/>
        </a:p>
      </dgm:t>
    </dgm:pt>
    <dgm:pt modelId="{93996002-8E20-4C29-B6A7-5B0CFAF74AFD}">
      <dgm:prSet phldrT="[Text]"/>
      <dgm:spPr/>
      <dgm:t>
        <a:bodyPr/>
        <a:lstStyle/>
        <a:p>
          <a:r>
            <a:rPr lang="en-US" b="1" dirty="0">
              <a:effectLst/>
            </a:rPr>
            <a:t>Base Stationery </a:t>
          </a:r>
        </a:p>
        <a:p>
          <a:r>
            <a:rPr lang="en-US" b="1" dirty="0">
              <a:effectLst/>
            </a:rPr>
            <a:t>Pre-Printed Security Inks</a:t>
          </a:r>
        </a:p>
      </dgm:t>
    </dgm:pt>
    <dgm:pt modelId="{E5B452A7-3476-4071-85CC-00C4C2E9902C}" type="parTrans" cxnId="{292DF70F-6822-4018-A3D9-39BDC4694878}">
      <dgm:prSet/>
      <dgm:spPr/>
      <dgm:t>
        <a:bodyPr/>
        <a:lstStyle/>
        <a:p>
          <a:endParaRPr lang="en-US"/>
        </a:p>
      </dgm:t>
    </dgm:pt>
    <dgm:pt modelId="{1AD2D2E1-CBFD-482E-A105-48D2EA1D3EF1}" type="sibTrans" cxnId="{292DF70F-6822-4018-A3D9-39BDC4694878}">
      <dgm:prSet/>
      <dgm:spPr/>
      <dgm:t>
        <a:bodyPr/>
        <a:lstStyle/>
        <a:p>
          <a:endParaRPr lang="en-US"/>
        </a:p>
      </dgm:t>
    </dgm:pt>
    <dgm:pt modelId="{6614B2DB-B45F-4631-A226-993C0CAD2F34}">
      <dgm:prSet phldrT="[Text]"/>
      <dgm:spPr/>
      <dgm:t>
        <a:bodyPr/>
        <a:lstStyle/>
        <a:p>
          <a:r>
            <a:rPr lang="en-US" b="1" dirty="0"/>
            <a:t>Paper/Substrate </a:t>
          </a:r>
        </a:p>
      </dgm:t>
    </dgm:pt>
    <dgm:pt modelId="{A6D147D8-39DD-4DD8-92AF-C4521DDD0907}" type="parTrans" cxnId="{11B7C6CD-73FD-4830-BDDB-F0318C5A0E06}">
      <dgm:prSet/>
      <dgm:spPr/>
      <dgm:t>
        <a:bodyPr/>
        <a:lstStyle/>
        <a:p>
          <a:endParaRPr lang="en-US"/>
        </a:p>
      </dgm:t>
    </dgm:pt>
    <dgm:pt modelId="{0235EF25-4B94-481E-9F82-970E71F5A62F}" type="sibTrans" cxnId="{11B7C6CD-73FD-4830-BDDB-F0318C5A0E06}">
      <dgm:prSet/>
      <dgm:spPr/>
      <dgm:t>
        <a:bodyPr/>
        <a:lstStyle/>
        <a:p>
          <a:endParaRPr lang="en-US"/>
        </a:p>
      </dgm:t>
    </dgm:pt>
    <dgm:pt modelId="{DE0E5ABA-7E83-4C61-8B9D-ABBD5621070E}">
      <dgm:prSet/>
      <dgm:spPr/>
      <dgm:t>
        <a:bodyPr/>
        <a:lstStyle/>
        <a:p>
          <a:r>
            <a:rPr lang="en-US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Personalization</a:t>
          </a:r>
        </a:p>
      </dgm:t>
    </dgm:pt>
    <dgm:pt modelId="{0E002C2E-BDDF-4096-AF78-BD5FAAB87411}" type="parTrans" cxnId="{5A1C8799-6B7F-404C-828E-1DC982458604}">
      <dgm:prSet/>
      <dgm:spPr/>
      <dgm:t>
        <a:bodyPr/>
        <a:lstStyle/>
        <a:p>
          <a:endParaRPr lang="en-US"/>
        </a:p>
      </dgm:t>
    </dgm:pt>
    <dgm:pt modelId="{B2F6E222-15FB-4C33-B738-BD47FC17C28B}" type="sibTrans" cxnId="{5A1C8799-6B7F-404C-828E-1DC982458604}">
      <dgm:prSet/>
      <dgm:spPr/>
      <dgm:t>
        <a:bodyPr/>
        <a:lstStyle/>
        <a:p>
          <a:endParaRPr lang="en-US"/>
        </a:p>
      </dgm:t>
    </dgm:pt>
    <dgm:pt modelId="{07937A4E-50A8-4F41-8F9F-FC572716D556}">
      <dgm:prSet/>
      <dgm:spPr/>
      <dgm:t>
        <a:bodyPr/>
        <a:lstStyle/>
        <a:p>
          <a:r>
            <a:rPr lang="en-US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Verification</a:t>
          </a:r>
        </a:p>
      </dgm:t>
    </dgm:pt>
    <dgm:pt modelId="{DC0CA7CC-AB44-4650-AD44-8781BB614EA6}" type="parTrans" cxnId="{507BF488-BF5E-45C4-8CC5-4BEBCB4669CA}">
      <dgm:prSet/>
      <dgm:spPr/>
      <dgm:t>
        <a:bodyPr/>
        <a:lstStyle/>
        <a:p>
          <a:endParaRPr lang="en-US"/>
        </a:p>
      </dgm:t>
    </dgm:pt>
    <dgm:pt modelId="{EA9BDF51-B57E-487F-A3E6-52FCD1DBFC9C}" type="sibTrans" cxnId="{507BF488-BF5E-45C4-8CC5-4BEBCB4669CA}">
      <dgm:prSet/>
      <dgm:spPr/>
      <dgm:t>
        <a:bodyPr/>
        <a:lstStyle/>
        <a:p>
          <a:endParaRPr lang="en-US"/>
        </a:p>
      </dgm:t>
    </dgm:pt>
    <dgm:pt modelId="{F5CFA7EC-81E6-4D54-8304-3636F1B21422}" type="pres">
      <dgm:prSet presAssocID="{2B93629E-EEA6-4F21-AF39-5DDB4D27D8D4}" presName="Name0" presStyleCnt="0">
        <dgm:presLayoutVars>
          <dgm:dir/>
          <dgm:animLvl val="lvl"/>
          <dgm:resizeHandles val="exact"/>
        </dgm:presLayoutVars>
      </dgm:prSet>
      <dgm:spPr/>
    </dgm:pt>
    <dgm:pt modelId="{CBC2EC7D-4A00-470D-B13D-984EF70C5E8C}" type="pres">
      <dgm:prSet presAssocID="{C60F8605-39E0-4301-BB56-5EBD601D1A9A}" presName="Name8" presStyleCnt="0"/>
      <dgm:spPr/>
    </dgm:pt>
    <dgm:pt modelId="{028A0237-F5BF-4667-AC26-D53C09C0A9E7}" type="pres">
      <dgm:prSet presAssocID="{C60F8605-39E0-4301-BB56-5EBD601D1A9A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24FFB-A1AD-4CB2-9D90-17E785240D70}" type="pres">
      <dgm:prSet presAssocID="{C60F8605-39E0-4301-BB56-5EBD601D1A9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1BFC0-A40A-43F9-9E33-7DD7DFB0BBC3}" type="pres">
      <dgm:prSet presAssocID="{07937A4E-50A8-4F41-8F9F-FC572716D556}" presName="Name8" presStyleCnt="0"/>
      <dgm:spPr/>
    </dgm:pt>
    <dgm:pt modelId="{E1F2A203-FBFC-469D-9F78-CE1A00EA5751}" type="pres">
      <dgm:prSet presAssocID="{07937A4E-50A8-4F41-8F9F-FC572716D556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13CF0-8247-43B0-AAAD-1C87DF33BC87}" type="pres">
      <dgm:prSet presAssocID="{07937A4E-50A8-4F41-8F9F-FC572716D55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E39-4D86-4DA6-80E7-CAF368D6840C}" type="pres">
      <dgm:prSet presAssocID="{DE0E5ABA-7E83-4C61-8B9D-ABBD5621070E}" presName="Name8" presStyleCnt="0"/>
      <dgm:spPr/>
    </dgm:pt>
    <dgm:pt modelId="{ACE0DA5E-3E80-445F-9BAC-5BF09480A537}" type="pres">
      <dgm:prSet presAssocID="{DE0E5ABA-7E83-4C61-8B9D-ABBD5621070E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C39FF-EC07-4086-8812-E932173DE8B8}" type="pres">
      <dgm:prSet presAssocID="{DE0E5ABA-7E83-4C61-8B9D-ABBD562107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0A6CE-661F-4153-9B09-DB4F4B055AF1}" type="pres">
      <dgm:prSet presAssocID="{93996002-8E20-4C29-B6A7-5B0CFAF74AFD}" presName="Name8" presStyleCnt="0"/>
      <dgm:spPr/>
    </dgm:pt>
    <dgm:pt modelId="{4D5CC033-C7B7-40D1-9FF1-403F68F88AC8}" type="pres">
      <dgm:prSet presAssocID="{93996002-8E20-4C29-B6A7-5B0CFAF74AFD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9C5D2-DBF3-4AA1-B0C8-2517232DA868}" type="pres">
      <dgm:prSet presAssocID="{93996002-8E20-4C29-B6A7-5B0CFAF74A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2A6B4E-FA0D-4984-9F88-4504EB9388B2}" type="pres">
      <dgm:prSet presAssocID="{6614B2DB-B45F-4631-A226-993C0CAD2F34}" presName="Name8" presStyleCnt="0"/>
      <dgm:spPr/>
    </dgm:pt>
    <dgm:pt modelId="{2F6AFD42-AE72-4BA7-AAAA-7A229595206B}" type="pres">
      <dgm:prSet presAssocID="{6614B2DB-B45F-4631-A226-993C0CAD2F34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92E1B-D318-4F1C-A667-5B961572FAF9}" type="pres">
      <dgm:prSet presAssocID="{6614B2DB-B45F-4631-A226-993C0CAD2F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CED2B1-957D-445C-B7DD-30775E585F7E}" type="presOf" srcId="{07937A4E-50A8-4F41-8F9F-FC572716D556}" destId="{DC213CF0-8247-43B0-AAAD-1C87DF33BC87}" srcOrd="1" destOrd="0" presId="urn:microsoft.com/office/officeart/2005/8/layout/pyramid1"/>
    <dgm:cxn modelId="{D20004D1-4A76-4BF9-A3BB-3304222F3ABB}" type="presOf" srcId="{6614B2DB-B45F-4631-A226-993C0CAD2F34}" destId="{2F6AFD42-AE72-4BA7-AAAA-7A229595206B}" srcOrd="0" destOrd="0" presId="urn:microsoft.com/office/officeart/2005/8/layout/pyramid1"/>
    <dgm:cxn modelId="{147EE17D-421D-4AB1-B136-7BF112EA1642}" type="presOf" srcId="{6614B2DB-B45F-4631-A226-993C0CAD2F34}" destId="{36F92E1B-D318-4F1C-A667-5B961572FAF9}" srcOrd="1" destOrd="0" presId="urn:microsoft.com/office/officeart/2005/8/layout/pyramid1"/>
    <dgm:cxn modelId="{507BF488-BF5E-45C4-8CC5-4BEBCB4669CA}" srcId="{2B93629E-EEA6-4F21-AF39-5DDB4D27D8D4}" destId="{07937A4E-50A8-4F41-8F9F-FC572716D556}" srcOrd="1" destOrd="0" parTransId="{DC0CA7CC-AB44-4650-AD44-8781BB614EA6}" sibTransId="{EA9BDF51-B57E-487F-A3E6-52FCD1DBFC9C}"/>
    <dgm:cxn modelId="{5A1C8799-6B7F-404C-828E-1DC982458604}" srcId="{2B93629E-EEA6-4F21-AF39-5DDB4D27D8D4}" destId="{DE0E5ABA-7E83-4C61-8B9D-ABBD5621070E}" srcOrd="2" destOrd="0" parTransId="{0E002C2E-BDDF-4096-AF78-BD5FAAB87411}" sibTransId="{B2F6E222-15FB-4C33-B738-BD47FC17C28B}"/>
    <dgm:cxn modelId="{ADE42470-DD6D-4910-9C70-F45AD62E293B}" type="presOf" srcId="{C60F8605-39E0-4301-BB56-5EBD601D1A9A}" destId="{028A0237-F5BF-4667-AC26-D53C09C0A9E7}" srcOrd="0" destOrd="0" presId="urn:microsoft.com/office/officeart/2005/8/layout/pyramid1"/>
    <dgm:cxn modelId="{11B7C6CD-73FD-4830-BDDB-F0318C5A0E06}" srcId="{2B93629E-EEA6-4F21-AF39-5DDB4D27D8D4}" destId="{6614B2DB-B45F-4631-A226-993C0CAD2F34}" srcOrd="4" destOrd="0" parTransId="{A6D147D8-39DD-4DD8-92AF-C4521DDD0907}" sibTransId="{0235EF25-4B94-481E-9F82-970E71F5A62F}"/>
    <dgm:cxn modelId="{292DF70F-6822-4018-A3D9-39BDC4694878}" srcId="{2B93629E-EEA6-4F21-AF39-5DDB4D27D8D4}" destId="{93996002-8E20-4C29-B6A7-5B0CFAF74AFD}" srcOrd="3" destOrd="0" parTransId="{E5B452A7-3476-4071-85CC-00C4C2E9902C}" sibTransId="{1AD2D2E1-CBFD-482E-A105-48D2EA1D3EF1}"/>
    <dgm:cxn modelId="{55E0B617-A16D-4DE2-81AF-10BB66D14547}" type="presOf" srcId="{C60F8605-39E0-4301-BB56-5EBD601D1A9A}" destId="{B9024FFB-A1AD-4CB2-9D90-17E785240D70}" srcOrd="1" destOrd="0" presId="urn:microsoft.com/office/officeart/2005/8/layout/pyramid1"/>
    <dgm:cxn modelId="{DF57E685-8FB3-4A39-8727-13E3AC3571DB}" type="presOf" srcId="{DE0E5ABA-7E83-4C61-8B9D-ABBD5621070E}" destId="{D5DC39FF-EC07-4086-8812-E932173DE8B8}" srcOrd="1" destOrd="0" presId="urn:microsoft.com/office/officeart/2005/8/layout/pyramid1"/>
    <dgm:cxn modelId="{971BA84C-9DCE-44BF-899F-68622DF9FCF3}" type="presOf" srcId="{2B93629E-EEA6-4F21-AF39-5DDB4D27D8D4}" destId="{F5CFA7EC-81E6-4D54-8304-3636F1B21422}" srcOrd="0" destOrd="0" presId="urn:microsoft.com/office/officeart/2005/8/layout/pyramid1"/>
    <dgm:cxn modelId="{6516FFE1-8A1E-40EC-B532-7AEA7A333B26}" type="presOf" srcId="{DE0E5ABA-7E83-4C61-8B9D-ABBD5621070E}" destId="{ACE0DA5E-3E80-445F-9BAC-5BF09480A537}" srcOrd="0" destOrd="0" presId="urn:microsoft.com/office/officeart/2005/8/layout/pyramid1"/>
    <dgm:cxn modelId="{30E138BE-86A1-4A53-811C-0DE13761EB98}" type="presOf" srcId="{93996002-8E20-4C29-B6A7-5B0CFAF74AFD}" destId="{AB89C5D2-DBF3-4AA1-B0C8-2517232DA868}" srcOrd="1" destOrd="0" presId="urn:microsoft.com/office/officeart/2005/8/layout/pyramid1"/>
    <dgm:cxn modelId="{1934B57F-04E7-4E7E-A175-06109F624A52}" type="presOf" srcId="{93996002-8E20-4C29-B6A7-5B0CFAF74AFD}" destId="{4D5CC033-C7B7-40D1-9FF1-403F68F88AC8}" srcOrd="0" destOrd="0" presId="urn:microsoft.com/office/officeart/2005/8/layout/pyramid1"/>
    <dgm:cxn modelId="{C8F0EB58-80EF-4E01-BDBF-3DC0290C5C86}" srcId="{2B93629E-EEA6-4F21-AF39-5DDB4D27D8D4}" destId="{C60F8605-39E0-4301-BB56-5EBD601D1A9A}" srcOrd="0" destOrd="0" parTransId="{62ECEC81-83D5-4975-996F-924CA813621E}" sibTransId="{008ACE78-F30C-4A64-BEE1-C0902EF050A3}"/>
    <dgm:cxn modelId="{6CC45765-126C-43B5-A275-9CB51FC8F117}" type="presOf" srcId="{07937A4E-50A8-4F41-8F9F-FC572716D556}" destId="{E1F2A203-FBFC-469D-9F78-CE1A00EA5751}" srcOrd="0" destOrd="0" presId="urn:microsoft.com/office/officeart/2005/8/layout/pyramid1"/>
    <dgm:cxn modelId="{BB94CCA5-21E7-42A6-9690-6266C7C021F7}" type="presParOf" srcId="{F5CFA7EC-81E6-4D54-8304-3636F1B21422}" destId="{CBC2EC7D-4A00-470D-B13D-984EF70C5E8C}" srcOrd="0" destOrd="0" presId="urn:microsoft.com/office/officeart/2005/8/layout/pyramid1"/>
    <dgm:cxn modelId="{A737FC08-67DC-4F96-BACB-96606181E510}" type="presParOf" srcId="{CBC2EC7D-4A00-470D-B13D-984EF70C5E8C}" destId="{028A0237-F5BF-4667-AC26-D53C09C0A9E7}" srcOrd="0" destOrd="0" presId="urn:microsoft.com/office/officeart/2005/8/layout/pyramid1"/>
    <dgm:cxn modelId="{9B582568-F52F-45F1-8564-E9A7355BBC8E}" type="presParOf" srcId="{CBC2EC7D-4A00-470D-B13D-984EF70C5E8C}" destId="{B9024FFB-A1AD-4CB2-9D90-17E785240D70}" srcOrd="1" destOrd="0" presId="urn:microsoft.com/office/officeart/2005/8/layout/pyramid1"/>
    <dgm:cxn modelId="{F994C98D-492E-47EC-9344-61EEBEF48D08}" type="presParOf" srcId="{F5CFA7EC-81E6-4D54-8304-3636F1B21422}" destId="{2FF1BFC0-A40A-43F9-9E33-7DD7DFB0BBC3}" srcOrd="1" destOrd="0" presId="urn:microsoft.com/office/officeart/2005/8/layout/pyramid1"/>
    <dgm:cxn modelId="{B3E54910-8541-40CD-BF60-95A04242CF9C}" type="presParOf" srcId="{2FF1BFC0-A40A-43F9-9E33-7DD7DFB0BBC3}" destId="{E1F2A203-FBFC-469D-9F78-CE1A00EA5751}" srcOrd="0" destOrd="0" presId="urn:microsoft.com/office/officeart/2005/8/layout/pyramid1"/>
    <dgm:cxn modelId="{C017ED3C-AE85-4F64-90DB-52BFBE6EE085}" type="presParOf" srcId="{2FF1BFC0-A40A-43F9-9E33-7DD7DFB0BBC3}" destId="{DC213CF0-8247-43B0-AAAD-1C87DF33BC87}" srcOrd="1" destOrd="0" presId="urn:microsoft.com/office/officeart/2005/8/layout/pyramid1"/>
    <dgm:cxn modelId="{2CEF69F6-5795-417F-A583-48B32B6943EF}" type="presParOf" srcId="{F5CFA7EC-81E6-4D54-8304-3636F1B21422}" destId="{EDB2DE39-4D86-4DA6-80E7-CAF368D6840C}" srcOrd="2" destOrd="0" presId="urn:microsoft.com/office/officeart/2005/8/layout/pyramid1"/>
    <dgm:cxn modelId="{48A251EE-3A8C-493C-BD26-FAD44C22127C}" type="presParOf" srcId="{EDB2DE39-4D86-4DA6-80E7-CAF368D6840C}" destId="{ACE0DA5E-3E80-445F-9BAC-5BF09480A537}" srcOrd="0" destOrd="0" presId="urn:microsoft.com/office/officeart/2005/8/layout/pyramid1"/>
    <dgm:cxn modelId="{03975CAC-E753-466B-B34E-2E2992183D90}" type="presParOf" srcId="{EDB2DE39-4D86-4DA6-80E7-CAF368D6840C}" destId="{D5DC39FF-EC07-4086-8812-E932173DE8B8}" srcOrd="1" destOrd="0" presId="urn:microsoft.com/office/officeart/2005/8/layout/pyramid1"/>
    <dgm:cxn modelId="{02DCB7C3-A460-4C6F-BEDF-059FA4CFF428}" type="presParOf" srcId="{F5CFA7EC-81E6-4D54-8304-3636F1B21422}" destId="{1750A6CE-661F-4153-9B09-DB4F4B055AF1}" srcOrd="3" destOrd="0" presId="urn:microsoft.com/office/officeart/2005/8/layout/pyramid1"/>
    <dgm:cxn modelId="{C1BAAA46-93B3-48B6-8357-8A38F7C8F235}" type="presParOf" srcId="{1750A6CE-661F-4153-9B09-DB4F4B055AF1}" destId="{4D5CC033-C7B7-40D1-9FF1-403F68F88AC8}" srcOrd="0" destOrd="0" presId="urn:microsoft.com/office/officeart/2005/8/layout/pyramid1"/>
    <dgm:cxn modelId="{7B08066B-5B4E-43D5-A22D-4A7B612B6FA7}" type="presParOf" srcId="{1750A6CE-661F-4153-9B09-DB4F4B055AF1}" destId="{AB89C5D2-DBF3-4AA1-B0C8-2517232DA868}" srcOrd="1" destOrd="0" presId="urn:microsoft.com/office/officeart/2005/8/layout/pyramid1"/>
    <dgm:cxn modelId="{2FBCC2F1-0213-4048-B99E-F59ADAFE4BD0}" type="presParOf" srcId="{F5CFA7EC-81E6-4D54-8304-3636F1B21422}" destId="{4F2A6B4E-FA0D-4984-9F88-4504EB9388B2}" srcOrd="4" destOrd="0" presId="urn:microsoft.com/office/officeart/2005/8/layout/pyramid1"/>
    <dgm:cxn modelId="{4BA56364-A625-47AE-AF6F-AF6E06B52EB1}" type="presParOf" srcId="{4F2A6B4E-FA0D-4984-9F88-4504EB9388B2}" destId="{2F6AFD42-AE72-4BA7-AAAA-7A229595206B}" srcOrd="0" destOrd="0" presId="urn:microsoft.com/office/officeart/2005/8/layout/pyramid1"/>
    <dgm:cxn modelId="{4797CE72-B337-48DB-8256-BB72E3D304B9}" type="presParOf" srcId="{4F2A6B4E-FA0D-4984-9F88-4504EB9388B2}" destId="{36F92E1B-D318-4F1C-A667-5B961572FAF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A0237-F5BF-4667-AC26-D53C09C0A9E7}">
      <dsp:nvSpPr>
        <dsp:cNvPr id="0" name=""/>
        <dsp:cNvSpPr/>
      </dsp:nvSpPr>
      <dsp:spPr>
        <a:xfrm>
          <a:off x="2742866" y="0"/>
          <a:ext cx="1371433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Track&amp; Trace</a:t>
          </a:r>
        </a:p>
      </dsp:txBody>
      <dsp:txXfrm>
        <a:off x="2742866" y="0"/>
        <a:ext cx="1371433" cy="891887"/>
      </dsp:txXfrm>
    </dsp:sp>
    <dsp:sp modelId="{E1F2A203-FBFC-469D-9F78-CE1A00EA5751}">
      <dsp:nvSpPr>
        <dsp:cNvPr id="0" name=""/>
        <dsp:cNvSpPr/>
      </dsp:nvSpPr>
      <dsp:spPr>
        <a:xfrm>
          <a:off x="2057150" y="891887"/>
          <a:ext cx="2742866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7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Verification</a:t>
          </a:r>
        </a:p>
      </dsp:txBody>
      <dsp:txXfrm>
        <a:off x="2537151" y="891887"/>
        <a:ext cx="1782863" cy="891887"/>
      </dsp:txXfrm>
    </dsp:sp>
    <dsp:sp modelId="{ACE0DA5E-3E80-445F-9BAC-5BF09480A537}">
      <dsp:nvSpPr>
        <dsp:cNvPr id="0" name=""/>
        <dsp:cNvSpPr/>
      </dsp:nvSpPr>
      <dsp:spPr>
        <a:xfrm>
          <a:off x="1371433" y="1783774"/>
          <a:ext cx="4114300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15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Personalization</a:t>
          </a:r>
        </a:p>
      </dsp:txBody>
      <dsp:txXfrm>
        <a:off x="2091435" y="1783774"/>
        <a:ext cx="2674295" cy="891887"/>
      </dsp:txXfrm>
    </dsp:sp>
    <dsp:sp modelId="{4D5CC033-C7B7-40D1-9FF1-403F68F88AC8}">
      <dsp:nvSpPr>
        <dsp:cNvPr id="0" name=""/>
        <dsp:cNvSpPr/>
      </dsp:nvSpPr>
      <dsp:spPr>
        <a:xfrm>
          <a:off x="685716" y="2675661"/>
          <a:ext cx="5485733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236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Base Stationery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Pre-Printed Security Inks</a:t>
          </a:r>
        </a:p>
      </dsp:txBody>
      <dsp:txXfrm>
        <a:off x="1645720" y="2675661"/>
        <a:ext cx="3565726" cy="891887"/>
      </dsp:txXfrm>
    </dsp:sp>
    <dsp:sp modelId="{2F6AFD42-AE72-4BA7-AAAA-7A229595206B}">
      <dsp:nvSpPr>
        <dsp:cNvPr id="0" name=""/>
        <dsp:cNvSpPr/>
      </dsp:nvSpPr>
      <dsp:spPr>
        <a:xfrm>
          <a:off x="0" y="3567548"/>
          <a:ext cx="6857167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315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Paper/Substrate </a:t>
          </a:r>
        </a:p>
      </dsp:txBody>
      <dsp:txXfrm>
        <a:off x="1200004" y="3567548"/>
        <a:ext cx="4457158" cy="891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A0237-F5BF-4667-AC26-D53C09C0A9E7}">
      <dsp:nvSpPr>
        <dsp:cNvPr id="0" name=""/>
        <dsp:cNvSpPr/>
      </dsp:nvSpPr>
      <dsp:spPr>
        <a:xfrm>
          <a:off x="2742866" y="0"/>
          <a:ext cx="1371433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Track&amp; Trace</a:t>
          </a:r>
        </a:p>
      </dsp:txBody>
      <dsp:txXfrm>
        <a:off x="2742866" y="0"/>
        <a:ext cx="1371433" cy="891887"/>
      </dsp:txXfrm>
    </dsp:sp>
    <dsp:sp modelId="{E1F2A203-FBFC-469D-9F78-CE1A00EA5751}">
      <dsp:nvSpPr>
        <dsp:cNvPr id="0" name=""/>
        <dsp:cNvSpPr/>
      </dsp:nvSpPr>
      <dsp:spPr>
        <a:xfrm>
          <a:off x="2057150" y="891887"/>
          <a:ext cx="2742866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7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Verification</a:t>
          </a:r>
        </a:p>
      </dsp:txBody>
      <dsp:txXfrm>
        <a:off x="2537151" y="891887"/>
        <a:ext cx="1782863" cy="891887"/>
      </dsp:txXfrm>
    </dsp:sp>
    <dsp:sp modelId="{ACE0DA5E-3E80-445F-9BAC-5BF09480A537}">
      <dsp:nvSpPr>
        <dsp:cNvPr id="0" name=""/>
        <dsp:cNvSpPr/>
      </dsp:nvSpPr>
      <dsp:spPr>
        <a:xfrm>
          <a:off x="1371433" y="1783774"/>
          <a:ext cx="4114300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15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Personalization</a:t>
          </a:r>
        </a:p>
      </dsp:txBody>
      <dsp:txXfrm>
        <a:off x="2091435" y="1783774"/>
        <a:ext cx="2674295" cy="891887"/>
      </dsp:txXfrm>
    </dsp:sp>
    <dsp:sp modelId="{4D5CC033-C7B7-40D1-9FF1-403F68F88AC8}">
      <dsp:nvSpPr>
        <dsp:cNvPr id="0" name=""/>
        <dsp:cNvSpPr/>
      </dsp:nvSpPr>
      <dsp:spPr>
        <a:xfrm>
          <a:off x="685716" y="2675661"/>
          <a:ext cx="5485733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236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/>
            </a:rPr>
            <a:t>Base Stationery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/>
            </a:rPr>
            <a:t>Pre-Printed Security Inks</a:t>
          </a:r>
        </a:p>
      </dsp:txBody>
      <dsp:txXfrm>
        <a:off x="1645720" y="2675661"/>
        <a:ext cx="3565726" cy="891887"/>
      </dsp:txXfrm>
    </dsp:sp>
    <dsp:sp modelId="{2F6AFD42-AE72-4BA7-AAAA-7A229595206B}">
      <dsp:nvSpPr>
        <dsp:cNvPr id="0" name=""/>
        <dsp:cNvSpPr/>
      </dsp:nvSpPr>
      <dsp:spPr>
        <a:xfrm>
          <a:off x="0" y="3567548"/>
          <a:ext cx="6857167" cy="891887"/>
        </a:xfrm>
        <a:prstGeom prst="trapezoid">
          <a:avLst>
            <a:gd name="adj" fmla="val 76884"/>
          </a:avLst>
        </a:prstGeom>
        <a:solidFill>
          <a:schemeClr val="accent2">
            <a:shade val="80000"/>
            <a:hueOff val="0"/>
            <a:satOff val="0"/>
            <a:lumOff val="315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Paper/Substrate </a:t>
          </a:r>
        </a:p>
      </dsp:txBody>
      <dsp:txXfrm>
        <a:off x="1200004" y="3567548"/>
        <a:ext cx="4457158" cy="891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01915EF-56C5-43B9-92FF-3D6113F59647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B8B8606-74E3-41F0-812B-6288C8FD0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638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434" y="4354286"/>
            <a:ext cx="5076527" cy="4127500"/>
          </a:xfrm>
          <a:noFill/>
          <a:ln w="9525"/>
        </p:spPr>
        <p:txBody>
          <a:bodyPr lIns="89722" tIns="44861" rIns="89722" bIns="44861"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6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Mission: reach US sales volumes in 3 years. Means go from $4.2M to $50M and that’s 100% growth year over year. Growth is intentional, does not happen automatically.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B6A16-AA23-4430-86AB-6FAABDBC03A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916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99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946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0995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740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F1FA-FB7C-4ACF-A174-C14E01A03B7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43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00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8606-74E3-41F0-812B-6288C8FD009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677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4E3FF9-DA4B-B946-9FFC-BC7FA1BAA2C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972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461996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54" y="1186662"/>
            <a:ext cx="422537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5931" y="142921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854" y="2786862"/>
            <a:ext cx="4225372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5" y="-131621"/>
            <a:ext cx="1979863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99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1263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4270"/>
            <a:ext cx="10515600" cy="4892693"/>
          </a:xfr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solidFill>
              <a:srgbClr val="004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4147" y="-121347"/>
            <a:ext cx="1979862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4" y="0"/>
            <a:ext cx="9958393" cy="86302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7923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96032"/>
            <a:ext cx="10515600" cy="2852737"/>
          </a:xfrm>
        </p:spPr>
        <p:txBody>
          <a:bodyPr anchor="b">
            <a:normAutofit/>
          </a:bodyPr>
          <a:lstStyle>
            <a:lvl1pPr>
              <a:defRPr sz="72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75757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7340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75" y="0"/>
            <a:ext cx="9985821" cy="86302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2214796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4650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06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4600"/>
            <a:ext cx="5157787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06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4600"/>
            <a:ext cx="5183188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6907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2044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4898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5954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1172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53" y="1186662"/>
            <a:ext cx="42253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5930" y="14292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853" y="2786862"/>
            <a:ext cx="422537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39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25600" y="6096000"/>
            <a:ext cx="1930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70400" y="6096000"/>
            <a:ext cx="2934208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1930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371503-FFC6-47A6-B3F5-909F42FC51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8392559"/>
      </p:ext>
    </p:extLst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7410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88" y="300372"/>
            <a:ext cx="11367546" cy="5865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6903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7446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2997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2230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5695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2945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1914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124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25600" y="6096000"/>
            <a:ext cx="1930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70400" y="6096000"/>
            <a:ext cx="2934208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096000"/>
            <a:ext cx="1930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371503-FFC6-47A6-B3F5-909F42FC51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9742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228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_1カラム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 hasCustomPrompt="1"/>
          </p:nvPr>
        </p:nvSpPr>
        <p:spPr>
          <a:xfrm>
            <a:off x="525739" y="1196749"/>
            <a:ext cx="11291124" cy="52738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02676" marR="0" lvl="0" indent="-302676" algn="l" rtl="0">
              <a:lnSpc>
                <a:spcPct val="90000"/>
              </a:lnSpc>
              <a:spcBef>
                <a:spcPts val="1136"/>
              </a:spcBef>
              <a:buClr>
                <a:schemeClr val="dk1"/>
              </a:buClr>
              <a:buFont typeface="Arial"/>
              <a:buChar char="●"/>
              <a:defRPr sz="2133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840296" marR="0" lvl="1" indent="-332309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67332" marR="0" lvl="2" indent="-334425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558464" marR="0" lvl="3" indent="-636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77952" marR="0" lvl="4" indent="-12137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Font typeface="Arial"/>
              <a:buChar char="○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857185" marR="0" lvl="5" indent="-139453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3376673" marR="0" lvl="6" indent="-134021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3896161" marR="0" lvl="7" indent="-145520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4415650" marR="0" lvl="8" indent="-140088" algn="l" rtl="0">
              <a:lnSpc>
                <a:spcPct val="90000"/>
              </a:lnSpc>
              <a:spcBef>
                <a:spcPts val="568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r>
              <a:rPr lang="en-US" dirty="0"/>
              <a:t>Test</a:t>
            </a:r>
          </a:p>
          <a:p>
            <a:pPr lvl="1"/>
            <a:r>
              <a:rPr lang="en-US" dirty="0"/>
              <a:t>Test 2</a:t>
            </a:r>
          </a:p>
          <a:p>
            <a:pPr lvl="2"/>
            <a:r>
              <a:rPr lang="en-US" dirty="0"/>
              <a:t>Test 3</a:t>
            </a:r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867112" y="188641"/>
            <a:ext cx="9076345" cy="461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Lucida Sans"/>
              <a:buNone/>
              <a:defRPr sz="32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700388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400044" y="1174189"/>
            <a:ext cx="5486232" cy="4629348"/>
          </a:xfrm>
          <a:prstGeom prst="rect">
            <a:avLst/>
          </a:prstGeom>
        </p:spPr>
        <p:txBody>
          <a:bodyPr lIns="72567" tIns="0" rIns="72567" bIns="36283"/>
          <a:lstStyle>
            <a:lvl1pPr marL="271409" indent="-271409">
              <a:buFontTx/>
              <a:buBlip>
                <a:blip r:embed="rId2"/>
              </a:buBlip>
              <a:defRPr sz="1600"/>
            </a:lvl1pPr>
            <a:lvl2pPr marL="542820" indent="-271409"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99944" indent="-228556">
              <a:buFont typeface="Symbol" pitchFamily="18" charset="2"/>
              <a:buChar char="-"/>
              <a:defRPr lang="de-DE" sz="1333" b="1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7702" indent="-228556">
              <a:defRPr lang="de-DE" sz="1333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marL="542820" lvl="1" indent="-271409" algn="l" defTabSz="914222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de-DE" dirty="0"/>
              <a:t>Zweite Ebene</a:t>
            </a:r>
          </a:p>
          <a:p>
            <a:pPr marL="799944" lvl="2" indent="-228556" algn="l" defTabSz="914222" rtl="0" eaLnBrk="1" latinLnBrk="0" hangingPunct="1">
              <a:spcBef>
                <a:spcPct val="20000"/>
              </a:spcBef>
              <a:buFont typeface="Symbol" pitchFamily="18" charset="2"/>
              <a:buChar char="-"/>
            </a:pPr>
            <a:r>
              <a:rPr lang="de-DE" dirty="0"/>
              <a:t>Dritte Ebene</a:t>
            </a:r>
          </a:p>
          <a:p>
            <a:pPr marL="1077702" lvl="3" indent="-228556" algn="l" defTabSz="914222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1320" y="1174190"/>
            <a:ext cx="5488957" cy="4629348"/>
          </a:xfrm>
          <a:prstGeom prst="rect">
            <a:avLst/>
          </a:prstGeom>
        </p:spPr>
        <p:txBody>
          <a:bodyPr lIns="0" tIns="0" rIns="72567" bIns="36283"/>
          <a:lstStyle>
            <a:lvl1pPr marL="271409" indent="-271409">
              <a:buFontTx/>
              <a:buBlip>
                <a:blip r:embed="rId2"/>
              </a:buBlip>
              <a:defRPr sz="1600"/>
            </a:lvl1pPr>
            <a:lvl2pPr marL="542820" indent="-271409">
              <a:defRPr sz="1600" b="0"/>
            </a:lvl2pPr>
            <a:lvl3pPr marL="799944" indent="-228556">
              <a:buFont typeface="Symbol" pitchFamily="18" charset="2"/>
              <a:buChar char="-"/>
              <a:defRPr sz="1333" b="1"/>
            </a:lvl3pPr>
            <a:lvl4pPr marL="1077702" indent="-228556">
              <a:defRPr sz="1333" b="0"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97090" y="254629"/>
            <a:ext cx="10167287" cy="776348"/>
          </a:xfrm>
          <a:prstGeom prst="rect">
            <a:avLst/>
          </a:prstGeom>
        </p:spPr>
        <p:txBody>
          <a:bodyPr vert="horz" lIns="68569" tIns="34284" rIns="68569" bIns="34284" rtlCol="0" anchor="ctr" anchorCtr="0">
            <a:noAutofit/>
          </a:bodyPr>
          <a:lstStyle>
            <a:lvl1pPr>
              <a:lnSpc>
                <a:spcPct val="100000"/>
              </a:lnSpc>
              <a:defRPr sz="2133"/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xmlns="" val="35758540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E199E192-7E5C-4A66-8CD3-1881B0F560EB}" type="datetimeFigureOut">
              <a:rPr kumimoji="1" lang="ja-JP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/>
              <a:t>2022/4/8</a:t>
            </a:fld>
            <a:endParaRPr kumimoji="1" lang="ja-JP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kumimoji="1" lang="ja-JP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0A825F0-5A3D-4CDF-A808-1E9E4C8C7905}" type="slidenum">
              <a:rPr kumimoji="1" lang="ja-JP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kumimoji="1" lang="ja-JP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5878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エンド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al Logo Combo 3D Bl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7938" y="2276872"/>
            <a:ext cx="3416125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18498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BA0500-E7EC-40A9-8F60-624D87019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2D4C78-0A5B-44F7-B0F9-08CCA5157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9EC763-6FEB-4A23-94A3-858E071F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ACC4B-D694-4210-91E2-E3746E9C6139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/>
              <a:t>08-Apr-22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53E8A-D2E5-4C6B-99B4-96E0C767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C52E51-4A16-4EA3-AF80-CFAE0F33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91C-F673-4FFB-9A1E-7C8815D5B02F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4356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0594C-387D-49C7-B166-4BA61C55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A42033-A8FB-4A89-AB7A-C06DF1251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CBC817-F858-4F0F-B6ED-F877C02D4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ABD55-6E47-4671-9675-05C0E8B5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ACC4B-D694-4210-91E2-E3746E9C6139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/>
              <a:t>08-Apr-22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05DE3B-F195-43D9-A39B-DF806CAF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B90A92-BC0D-4C7D-9075-DAC0C3C3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91C-F673-4FFB-9A1E-7C8815D5B02F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/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86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71503-FFC6-47A6-B3F5-909F42FC5178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905018"/>
      </p:ext>
    </p:extLst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4272"/>
            <a:ext cx="10515600" cy="4892693"/>
          </a:xfr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solidFill>
              <a:srgbClr val="004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4147" y="-121347"/>
            <a:ext cx="1979863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6" y="2"/>
            <a:ext cx="9958393" cy="86302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0310058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/>
              <a:t>2017 TROY Group Inc.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79314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9056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4270"/>
            <a:ext cx="10515600" cy="4892693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4" y="0"/>
            <a:ext cx="9958393" cy="86302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4306571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96032"/>
            <a:ext cx="10515600" cy="2852737"/>
          </a:xfrm>
        </p:spPr>
        <p:txBody>
          <a:bodyPr anchor="b">
            <a:normAutofit/>
          </a:bodyPr>
          <a:lstStyle>
            <a:lvl1pPr>
              <a:defRPr sz="72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75757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9914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75" y="0"/>
            <a:ext cx="9985821" cy="86302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555510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4650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06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4600"/>
            <a:ext cx="5157787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06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4600"/>
            <a:ext cx="5183188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5839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5887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9320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6285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0189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53" y="1186662"/>
            <a:ext cx="42253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5930" y="14292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853" y="2786862"/>
            <a:ext cx="422537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123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88" y="300374"/>
            <a:ext cx="11367547" cy="5865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/>
              <a:t>2017 TROY Group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85630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144000" cy="1752600"/>
          </a:xfrm>
        </p:spPr>
        <p:txBody>
          <a:bodyPr/>
          <a:lstStyle>
            <a:lvl1pPr marL="0" indent="0" algn="r">
              <a:buNone/>
              <a:defRPr>
                <a:effectLst/>
              </a:defRPr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6244251"/>
      </p:ext>
    </p:extLst>
  </p:cSld>
  <p:clrMapOvr>
    <a:masterClrMapping/>
  </p:clrMapOvr>
  <p:transition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8056807"/>
      </p:ext>
    </p:extLst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705600" y="1524000"/>
            <a:ext cx="457200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914400" y="1684867"/>
            <a:ext cx="4927600" cy="3657600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Customer</a:t>
            </a:r>
          </a:p>
          <a:p>
            <a:pPr lvl="1"/>
            <a:r>
              <a:rPr lang="en-US" dirty="0"/>
              <a:t> Trip Highlights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0910706"/>
      </p:ext>
    </p:extLst>
  </p:cSld>
  <p:clrMapOvr>
    <a:masterClrMapping/>
  </p:clrMapOvr>
  <p:transition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venue gross profit q1 q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9683268"/>
              </p:ext>
            </p:extLst>
          </p:nvPr>
        </p:nvGraphicFramePr>
        <p:xfrm>
          <a:off x="406400" y="11858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0055206"/>
              </p:ext>
            </p:extLst>
          </p:nvPr>
        </p:nvGraphicFramePr>
        <p:xfrm>
          <a:off x="6400800" y="11858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8175317"/>
              </p:ext>
            </p:extLst>
          </p:nvPr>
        </p:nvGraphicFramePr>
        <p:xfrm>
          <a:off x="406400" y="40052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Gross Profit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856637"/>
              </p:ext>
            </p:extLst>
          </p:nvPr>
        </p:nvGraphicFramePr>
        <p:xfrm>
          <a:off x="6400800" y="40052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Gross</a:t>
                      </a:r>
                      <a:r>
                        <a:rPr lang="it-IT" sz="2400" b="1" kern="1200" baseline="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 Profit</a:t>
                      </a:r>
                      <a:endParaRPr lang="it-IT" sz="2400" b="1" kern="1200" dirty="0">
                        <a:solidFill>
                          <a:schemeClr val="tx2"/>
                        </a:solidFill>
                        <a:effectLst/>
                        <a:latin typeface="Arial Black" panose="020B0A04020102020204" pitchFamily="34" charset="0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66264180"/>
      </p:ext>
    </p:extLst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 vs finish q1 q2 q3 q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2926676"/>
              </p:ext>
            </p:extLst>
          </p:nvPr>
        </p:nvGraphicFramePr>
        <p:xfrm>
          <a:off x="406400" y="11858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4866019"/>
              </p:ext>
            </p:extLst>
          </p:nvPr>
        </p:nvGraphicFramePr>
        <p:xfrm>
          <a:off x="6400800" y="11858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8215175"/>
              </p:ext>
            </p:extLst>
          </p:nvPr>
        </p:nvGraphicFramePr>
        <p:xfrm>
          <a:off x="406400" y="40052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Q3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3708627"/>
              </p:ext>
            </p:extLst>
          </p:nvPr>
        </p:nvGraphicFramePr>
        <p:xfrm>
          <a:off x="6400800" y="40052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Q4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950633"/>
      </p:ext>
    </p:extLst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ticipated Growth by qua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2015 Plan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7733286"/>
              </p:ext>
            </p:extLst>
          </p:nvPr>
        </p:nvGraphicFramePr>
        <p:xfrm>
          <a:off x="406400" y="11858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9161065"/>
              </p:ext>
            </p:extLst>
          </p:nvPr>
        </p:nvGraphicFramePr>
        <p:xfrm>
          <a:off x="6400800" y="11858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4495813"/>
              </p:ext>
            </p:extLst>
          </p:nvPr>
        </p:nvGraphicFramePr>
        <p:xfrm>
          <a:off x="406400" y="40052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Q3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6644850"/>
              </p:ext>
            </p:extLst>
          </p:nvPr>
        </p:nvGraphicFramePr>
        <p:xfrm>
          <a:off x="6400800" y="4005262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Q4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81247529"/>
      </p:ext>
    </p:extLst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1 &amp; Q2 budget / finish /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3429001"/>
            <a:ext cx="11379200" cy="11387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2269"/>
                </a:solidFill>
                <a:latin typeface="Arial Black" panose="020B0A04020102020204" pitchFamily="34" charset="0"/>
                <a:ea typeface="+mj-ea"/>
                <a:cs typeface="+mj-cs"/>
              </a:rPr>
              <a:t>Highlights</a:t>
            </a:r>
            <a:r>
              <a:rPr lang="en-US" sz="1800" b="1" dirty="0">
                <a:solidFill>
                  <a:srgbClr val="002269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800" b="1" dirty="0">
                <a:solidFill>
                  <a:srgbClr val="002269"/>
                </a:solidFill>
                <a:latin typeface="+mj-lt"/>
                <a:ea typeface="+mj-ea"/>
                <a:cs typeface="+mj-cs"/>
              </a:rPr>
            </a:br>
            <a:endParaRPr lang="en-US" sz="1800" b="1" dirty="0">
              <a:solidFill>
                <a:srgbClr val="002269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Tx/>
              <a:buBlip>
                <a:blip r:embed="rId2"/>
              </a:buBlip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</a:rPr>
              <a:t>Click</a:t>
            </a:r>
            <a:r>
              <a:rPr lang="en-US" sz="1600" b="1" baseline="0" dirty="0">
                <a:solidFill>
                  <a:schemeClr val="tx2"/>
                </a:solidFill>
                <a:latin typeface="+mj-lt"/>
              </a:rPr>
              <a:t> to add text</a:t>
            </a:r>
          </a:p>
          <a:p>
            <a:pPr marL="0" indent="0">
              <a:buFontTx/>
              <a:buNone/>
              <a:defRPr/>
            </a:pPr>
            <a:endParaRPr lang="en-US" sz="1600" b="1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8609705"/>
              </p:ext>
            </p:extLst>
          </p:nvPr>
        </p:nvGraphicFramePr>
        <p:xfrm>
          <a:off x="406400" y="990601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5729022"/>
              </p:ext>
            </p:extLst>
          </p:nvPr>
        </p:nvGraphicFramePr>
        <p:xfrm>
          <a:off x="6400800" y="990601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49477396"/>
      </p:ext>
    </p:extLst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3 &amp; Q4 budget / finish /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3429001"/>
            <a:ext cx="11379200" cy="11387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2269"/>
                </a:solidFill>
                <a:latin typeface="Arial Black" panose="020B0A04020102020204" pitchFamily="34" charset="0"/>
                <a:ea typeface="+mj-ea"/>
                <a:cs typeface="+mj-cs"/>
              </a:rPr>
              <a:t>Highlights</a:t>
            </a:r>
            <a:r>
              <a:rPr lang="en-US" sz="1800" b="1" dirty="0">
                <a:solidFill>
                  <a:srgbClr val="002269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800" b="1" dirty="0">
                <a:solidFill>
                  <a:srgbClr val="002269"/>
                </a:solidFill>
                <a:latin typeface="+mj-lt"/>
                <a:ea typeface="+mj-ea"/>
                <a:cs typeface="+mj-cs"/>
              </a:rPr>
            </a:br>
            <a:endParaRPr lang="en-US" sz="1800" b="1" dirty="0">
              <a:solidFill>
                <a:srgbClr val="002269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Tx/>
              <a:buBlip>
                <a:blip r:embed="rId2"/>
              </a:buBlip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</a:rPr>
              <a:t>Click</a:t>
            </a:r>
            <a:r>
              <a:rPr lang="en-US" sz="1600" b="1" baseline="0" dirty="0">
                <a:solidFill>
                  <a:schemeClr val="tx2"/>
                </a:solidFill>
                <a:latin typeface="+mj-lt"/>
              </a:rPr>
              <a:t> to add text</a:t>
            </a:r>
          </a:p>
          <a:p>
            <a:pPr marL="0" indent="0">
              <a:buFontTx/>
              <a:buNone/>
              <a:defRPr/>
            </a:pPr>
            <a:endParaRPr lang="en-US" sz="1600" b="1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6389388"/>
              </p:ext>
            </p:extLst>
          </p:nvPr>
        </p:nvGraphicFramePr>
        <p:xfrm>
          <a:off x="406400" y="990601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Q3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9055873"/>
              </p:ext>
            </p:extLst>
          </p:nvPr>
        </p:nvGraphicFramePr>
        <p:xfrm>
          <a:off x="6400800" y="990601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Q4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36415057"/>
      </p:ext>
    </p:extLst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994079"/>
      </p:ext>
    </p:extLst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r">
              <a:buNone/>
              <a:defRPr sz="4800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080000" y="25395"/>
            <a:ext cx="701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ＭＳ Ｐゴシック" charset="-128"/>
                <a:cs typeface="Arial Black" panose="020B0A040201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7175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514350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771525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2400" kern="0"/>
              <a:t>Click to edit Master title style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xmlns="" val="400530819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/>
              <a:t>2017 TROY Group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04930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914400" y="1684867"/>
            <a:ext cx="49276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6553200" y="1684867"/>
            <a:ext cx="4927600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0093246"/>
      </p:ext>
    </p:extLst>
  </p:cSld>
  <p:clrMapOvr>
    <a:masterClrMapping/>
  </p:clrMapOvr>
  <p:transition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0" y="1219201"/>
            <a:ext cx="5386917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0800" y="1219201"/>
            <a:ext cx="5386917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4008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8580822"/>
      </p:ext>
    </p:extLst>
  </p:cSld>
  <p:clrMapOvr>
    <a:masterClrMapping/>
  </p:clrMapOvr>
  <p:transition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s - Target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8651861"/>
              </p:ext>
            </p:extLst>
          </p:nvPr>
        </p:nvGraphicFramePr>
        <p:xfrm>
          <a:off x="43157" y="778184"/>
          <a:ext cx="12090400" cy="3275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668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23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48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Customer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Products 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85327628"/>
      </p:ext>
    </p:extLst>
  </p:cSld>
  <p:clrMapOvr>
    <a:masterClrMapping/>
  </p:clrMapOvr>
  <p:transition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s - Target Market - Target Accou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9785024"/>
              </p:ext>
            </p:extLst>
          </p:nvPr>
        </p:nvGraphicFramePr>
        <p:xfrm>
          <a:off x="43157" y="778184"/>
          <a:ext cx="12090400" cy="3275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76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66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75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48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Target Markets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Target Accounts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80507433"/>
      </p:ext>
    </p:extLst>
  </p:cSld>
  <p:clrMapOvr>
    <a:masterClrMapping/>
  </p:clrMapOvr>
  <p:transition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8428838"/>
              </p:ext>
            </p:extLst>
          </p:nvPr>
        </p:nvGraphicFramePr>
        <p:xfrm>
          <a:off x="43157" y="778184"/>
          <a:ext cx="120904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45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Strengths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>
                              <a:lumMod val="95000"/>
                            </a:schemeClr>
                          </a:solidFill>
                          <a:latin typeface="Arial Black" panose="020B0A04020102020204" pitchFamily="34" charset="0"/>
                        </a:rPr>
                        <a:t>Opportunities</a:t>
                      </a: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  <a:p>
                      <a:endParaRPr lang="en-US" sz="1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5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>
                              <a:lumMod val="95000"/>
                            </a:schemeClr>
                          </a:solidFill>
                          <a:latin typeface="Arial Black" panose="020B0A04020102020204" pitchFamily="34" charset="0"/>
                        </a:rPr>
                        <a:t>Weaknesses</a:t>
                      </a:r>
                      <a:endParaRPr lang="en-US" sz="1600" dirty="0">
                        <a:solidFill>
                          <a:schemeClr val="accent3">
                            <a:lumMod val="9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  <a:p>
                      <a:endParaRPr lang="en-US" sz="1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Threats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  <a:p>
                      <a:endParaRPr lang="en-US" sz="1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75368263"/>
      </p:ext>
    </p:extLst>
  </p:cSld>
  <p:clrMapOvr>
    <a:masterClrMapping/>
  </p:clrMapOvr>
  <p:transition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1625600" y="6096000"/>
            <a:ext cx="1930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096000"/>
            <a:ext cx="293420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4400" y="6096000"/>
            <a:ext cx="1930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C3E26-D9A3-44C2-83BF-8EB0FBFD2A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184347"/>
      </p:ext>
    </p:extLst>
  </p:cSld>
  <p:clrMapOvr>
    <a:masterClrMapping/>
  </p:clrMapOvr>
  <p:transition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C5D09-E036-4053-8FA3-0E97D79CE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0754C9-529D-47BA-AE0E-A9B0B1A3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D30749-BF70-461A-BC3F-53F67EA2F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716B35-A55E-4E07-A3BA-E41A3CC4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BD628D-AEC8-4685-B852-88CA82AD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46670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E56E4-EED1-43EA-A707-C0C54D47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95CBEB-7BD6-4007-8950-F7A9DD3FD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A45420-7FD4-40AB-8854-7959DCF8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515FC3-6BD0-4778-936F-CBCADE221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04A41-87BA-4074-BB6B-05905277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42631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8712C9-8092-46B3-B6F3-ED5DEC97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B56B2D-061A-4355-9EEC-2A42FD0AC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C31C76-F1B0-42A1-882D-374DD1630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EEF16-FE21-4E16-9114-8974D3DC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69897-52E4-4529-8E0D-2382D795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5751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E9E8D8-2E23-414B-BA61-B081AB72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4DCCB9-16F1-4AFC-A984-7D398E155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57CA32-9C5C-45D6-921F-A2E60D043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4B4EDC-0C9F-41B5-BDF6-25502434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05DB16-9410-4D9B-AB26-E08A97F3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4503DB-2DF9-4D30-9FE4-439E53EF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1723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/>
              <a:t>2017 TROY Group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6688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DC13A-71C6-4303-8A5B-D44241E4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DF4897-7942-4D6F-A1F8-06FD1DED3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B493C-0B6B-4AA6-8B18-B330DE056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351627-E9FA-4190-ABA3-1560D8D8C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B96842-42FA-4F1F-834E-25339109B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420B42-0557-447D-AFBD-327DBE8A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D97C3B9-FA94-433E-A675-3B361587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6658809-0640-4F00-A7D4-9F12F6B3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53840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897EE-10BC-4734-9C49-61968E2B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5041F2-46C6-4258-8DA5-C4CDB2C7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FD8114-B919-44A0-9D59-E801DDEC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0CAF2C-3FB8-40E6-9E64-878F2CD3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66933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8584A8-9191-4AC0-A0EB-A80C64C9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7C9A07F-4165-4B6A-86AB-997094A7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662FF59-0C52-4CAA-B4D2-9CD5DDD6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59565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4B1FCE-DA19-41A3-87EF-59CAB42E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B142B8-3CC6-4EFE-8445-7B42A95A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4EC293-C4F7-425F-8437-BF4A626AD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424CFE-619F-488E-9649-C96FB7A0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904D55-5DB8-4121-97B6-2707B75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06D29A-DE65-48D9-9BD5-5E4CF160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15221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971CA6-995A-45C5-8CFC-4779F148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87D334-06EA-4892-9E05-CFB8B9D93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87BE8B-F56B-422C-B1BF-97B37B74A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AF80BA-377A-4867-B2C6-9C8EF316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8CA1D8-7061-4876-9C42-1CCF247D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CC7176-F080-4651-BA33-C64CC7F0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5840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39DD9-8F27-46E7-A62A-EF524F27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398061-E091-4376-ADEA-EBAFEDC5B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DEB0FC-B524-4DB5-93E9-DAD741D3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F24635-C42E-43DC-8DFA-98EA0A07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1B445-9678-4FC6-A687-DD952A10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48640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FE4255-80EA-4806-B28D-0F4EF9A03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89D438-4C5A-495C-87B9-808CC9EE7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7A24B3-63E0-4B33-8A20-C5EC0AC8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40B274-FEA3-4501-9763-D35909A48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E0EC22-07D7-48AF-B6AF-533AD3A6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75943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C094083-75C9-485A-8BA5-ADD7473345FA}" type="datetime4">
              <a:rPr lang="en-US" smtClean="0"/>
              <a:pPr/>
              <a:t>April 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Confidential for Internal Use Only. Do Not Alter or Distribute. Copyright Videk ®2019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20557" y="452968"/>
            <a:ext cx="4327304" cy="57993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20036" y="836713"/>
            <a:ext cx="3452339" cy="497886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1600"/>
              </a:spcBef>
              <a:buFontTx/>
              <a:buNone/>
              <a:tabLst/>
              <a:defRPr sz="36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Font typeface="Arial" charset="0"/>
              <a:buNone/>
              <a:tabLst/>
              <a:defRPr sz="28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8"/>
          </p:nvPr>
        </p:nvSpPr>
        <p:spPr>
          <a:xfrm>
            <a:off x="5208913" y="836713"/>
            <a:ext cx="6498372" cy="48965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 marL="22225" indent="0" algn="l">
              <a:lnSpc>
                <a:spcPct val="100000"/>
              </a:lnSpc>
              <a:spcBef>
                <a:spcPts val="1300"/>
              </a:spcBef>
              <a:buNone/>
              <a:tabLst/>
              <a:defRPr sz="3200" b="0">
                <a:solidFill>
                  <a:schemeClr val="accent1"/>
                </a:solidFill>
              </a:defRPr>
            </a:lvl1pPr>
            <a:lvl2pPr marL="309026" indent="-287859" algn="l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667" b="0">
                <a:solidFill>
                  <a:schemeClr val="tx1"/>
                </a:solidFill>
              </a:defRPr>
            </a:lvl2pPr>
            <a:lvl3pPr marL="618051" indent="-309026" algn="l">
              <a:lnSpc>
                <a:spcPct val="100000"/>
              </a:lnSpc>
              <a:buClrTx/>
              <a:buFont typeface="Arial" panose="020B0604020202020204" pitchFamily="34" charset="0"/>
              <a:buChar char="‒"/>
              <a:tabLst/>
              <a:defRPr sz="2133" b="0">
                <a:solidFill>
                  <a:schemeClr val="tx1"/>
                </a:solidFill>
              </a:defRPr>
            </a:lvl3pPr>
            <a:lvl4pPr marL="848763" indent="-228594" algn="l" defTabSz="1064657">
              <a:lnSpc>
                <a:spcPct val="100000"/>
              </a:lnSpc>
              <a:buClr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</a:defRPr>
            </a:lvl4pPr>
            <a:lvl5pPr marL="22225" indent="0" algn="l">
              <a:lnSpc>
                <a:spcPct val="100000"/>
              </a:lnSpc>
              <a:buNone/>
              <a:tabLst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07671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3396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4270"/>
            <a:ext cx="10515600" cy="4892693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4" y="0"/>
            <a:ext cx="9958393" cy="86302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51356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/>
              <a:t>2017 TROY Group Inc.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11776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96032"/>
            <a:ext cx="10515600" cy="2852737"/>
          </a:xfrm>
        </p:spPr>
        <p:txBody>
          <a:bodyPr anchor="b">
            <a:normAutofit/>
          </a:bodyPr>
          <a:lstStyle>
            <a:lvl1pPr>
              <a:defRPr sz="72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75757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34536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75" y="0"/>
            <a:ext cx="9985821" cy="86302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4365069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4650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06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4600"/>
            <a:ext cx="5157787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06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4600"/>
            <a:ext cx="5183188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1815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Univers LT Std 47 Cn Lt" panose="020B040602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9019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0572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00393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8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1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4534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53" y="1186662"/>
            <a:ext cx="42253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5930" y="14292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853" y="2786862"/>
            <a:ext cx="422537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4" y="-131621"/>
            <a:ext cx="1979862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584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154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TROY Group Inc.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535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4272"/>
            <a:ext cx="10515600" cy="4892693"/>
          </a:xfr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solidFill>
              <a:srgbClr val="004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4147" y="-121347"/>
            <a:ext cx="1979863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6" y="2"/>
            <a:ext cx="9958393" cy="86302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622861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699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7671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837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461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270" y="908720"/>
            <a:ext cx="4463549" cy="4320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  </a:t>
            </a:r>
            <a:endParaRPr lang="de-DE" sz="1400" b="1" dirty="0"/>
          </a:p>
        </p:txBody>
      </p:sp>
      <p:sp>
        <p:nvSpPr>
          <p:cNvPr id="8" name="Rechthoek 7"/>
          <p:cNvSpPr/>
          <p:nvPr userDrawn="1"/>
        </p:nvSpPr>
        <p:spPr>
          <a:xfrm>
            <a:off x="269" y="908720"/>
            <a:ext cx="1219732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  </a:t>
            </a:r>
            <a:endParaRPr lang="de-DE" sz="1400" b="1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4294967295" hasCustomPrompt="1"/>
          </p:nvPr>
        </p:nvSpPr>
        <p:spPr>
          <a:xfrm>
            <a:off x="5135893" y="1556792"/>
            <a:ext cx="6720747" cy="4968552"/>
          </a:xfrm>
          <a:prstGeom prst="rect">
            <a:avLst/>
          </a:prstGeom>
          <a:solidFill>
            <a:srgbClr val="D1DADD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nl-NL" dirty="0"/>
              <a:t>      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2224" y="80863"/>
            <a:ext cx="4032448" cy="60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10"/>
          <p:cNvSpPr/>
          <p:nvPr userDrawn="1"/>
        </p:nvSpPr>
        <p:spPr>
          <a:xfrm>
            <a:off x="96280" y="1772816"/>
            <a:ext cx="4367539" cy="4320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 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xmlns="" val="1711595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2875637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152400"/>
            <a:ext cx="589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2000" y="1676400"/>
            <a:ext cx="41148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50000" y="1676400"/>
            <a:ext cx="41148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50000" y="3581400"/>
            <a:ext cx="41148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1625600" y="6096000"/>
            <a:ext cx="1930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096000"/>
            <a:ext cx="293420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4400" y="6096000"/>
            <a:ext cx="1930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1B39B-55D9-4BE1-B645-8B5FF3C392D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136104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375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88" y="300374"/>
            <a:ext cx="11367547" cy="5865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167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38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96034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75759"/>
            <a:ext cx="10515600" cy="1500187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793121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688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4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028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1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45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109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194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363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917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33EB3-8179-4259-B2B4-AF51B1C741C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080901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71503-FFC6-47A6-B3F5-909F42FC51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69028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5" y="-131621"/>
            <a:ext cx="1979863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76" y="2"/>
            <a:ext cx="9985821" cy="86302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0904602"/>
      </p:ext>
    </p:extLst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D1909-D119-4E8D-BC13-09E1D13945C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621590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BF222-6A83-4DA9-8A05-B27FB65EAB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020860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0" y="1676400"/>
            <a:ext cx="4114800" cy="3657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676400"/>
            <a:ext cx="4114800" cy="3657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6577-6822-4B1B-81B8-2A8CEE46CB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843814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5B93-B252-4D9A-863C-185958F93A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142909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C3E26-D9A3-44C2-83BF-8EB0FBFD2A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048963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5CAE4-0F8B-4AE7-9D90-B23FF7CBC72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979747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FC106-A36B-4F21-A175-0C0D89DE4B3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671838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90602"/>
            <a:ext cx="7315200" cy="37369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F156A-650C-4775-B036-455C65E41A2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04502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D877-3331-46FF-928C-0606B897A0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089747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152400"/>
            <a:ext cx="2514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152400"/>
            <a:ext cx="73406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72995-2D2E-403D-8B15-E64D390653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996929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4652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30688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54600"/>
            <a:ext cx="5157787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30688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54600"/>
            <a:ext cx="5183188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701396"/>
      </p:ext>
    </p:extLst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152400"/>
            <a:ext cx="589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2000" y="1676400"/>
            <a:ext cx="41148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676400"/>
            <a:ext cx="41148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C6024-4176-4D84-9781-FD1336B721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795903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00" y="152400"/>
            <a:ext cx="589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2000" y="1676400"/>
            <a:ext cx="41148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50000" y="1676400"/>
            <a:ext cx="41148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50000" y="3581400"/>
            <a:ext cx="41148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B39B-55D9-4BE1-B645-8B5FF3C392D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510345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71503-FFC6-47A6-B3F5-909F42FC51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14582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144000" cy="1752600"/>
          </a:xfrm>
        </p:spPr>
        <p:txBody>
          <a:bodyPr/>
          <a:lstStyle>
            <a:lvl1pPr marL="0" indent="0" algn="r">
              <a:buNone/>
              <a:defRPr>
                <a:effectLst/>
              </a:defRPr>
            </a:lvl1pPr>
            <a:lvl2pPr marL="192881" indent="0" algn="ctr">
              <a:buNone/>
              <a:defRPr/>
            </a:lvl2pPr>
            <a:lvl3pPr marL="385763" indent="0" algn="ctr">
              <a:buNone/>
              <a:defRPr/>
            </a:lvl3pPr>
            <a:lvl4pPr marL="578644" indent="0" algn="ctr">
              <a:buNone/>
              <a:defRPr/>
            </a:lvl4pPr>
            <a:lvl5pPr marL="771525" indent="0" algn="ctr">
              <a:buNone/>
              <a:defRPr/>
            </a:lvl5pPr>
            <a:lvl6pPr marL="964406" indent="0" algn="ctr">
              <a:buNone/>
              <a:defRPr/>
            </a:lvl6pPr>
            <a:lvl7pPr marL="1157288" indent="0" algn="ctr">
              <a:buNone/>
              <a:defRPr/>
            </a:lvl7pPr>
            <a:lvl8pPr marL="1350169" indent="0" algn="ctr">
              <a:buNone/>
              <a:defRPr/>
            </a:lvl8pPr>
            <a:lvl9pPr marL="154305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8383296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6002427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705600" y="1524000"/>
            <a:ext cx="4572000" cy="396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914400" y="1684867"/>
            <a:ext cx="4927600" cy="3657600"/>
          </a:xfrm>
        </p:spPr>
        <p:txBody>
          <a:bodyPr/>
          <a:lstStyle>
            <a:lvl1pPr>
              <a:defRPr sz="1500" baseline="0"/>
            </a:lvl1pPr>
            <a:lvl2pPr>
              <a:defRPr sz="1350" baseline="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dirty="0"/>
              <a:t>Customer</a:t>
            </a:r>
          </a:p>
          <a:p>
            <a:pPr lvl="1"/>
            <a:r>
              <a:rPr lang="en-US" dirty="0"/>
              <a:t> Trip Highlights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118139"/>
      </p:ext>
    </p:extLst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venue gross profit q1 q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6400" y="11858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400800" y="11858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6400" y="40052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Gross Profit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00800" y="40052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Gross</a:t>
                      </a:r>
                      <a:r>
                        <a:rPr lang="it-IT" sz="2400" b="1" kern="1200" baseline="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 Profit</a:t>
                      </a:r>
                      <a:endParaRPr lang="it-IT" sz="2400" b="1" kern="1200" dirty="0">
                        <a:solidFill>
                          <a:schemeClr val="tx2"/>
                        </a:solidFill>
                        <a:effectLst/>
                        <a:latin typeface="Arial Black" panose="020B0A04020102020204" pitchFamily="34" charset="0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6415900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 vs finish q1 q2 q3 q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6400" y="11858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400800" y="11858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6400" y="40052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Q3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00800" y="40052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Q4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 Quota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Quota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25204253"/>
      </p:ext>
    </p:extLst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ticipated Growth by qua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2015 Plan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6400" y="11858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400800" y="11858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6400" y="40052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Q3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00800" y="4005264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Q4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 Finish 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2015</a:t>
                      </a:r>
                      <a:endParaRPr lang="en-US" sz="1800" b="1" kern="1200" dirty="0">
                        <a:solidFill>
                          <a:srgbClr val="002269"/>
                        </a:solidFill>
                        <a:effectLst/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Anticipated Growth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19817952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1 &amp; Q2 budget / finish /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3429003"/>
            <a:ext cx="11379200" cy="877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b="1" dirty="0">
                <a:solidFill>
                  <a:srgbClr val="002269"/>
                </a:solidFill>
                <a:latin typeface="Arial Black" panose="020B0A04020102020204" pitchFamily="34" charset="0"/>
              </a:rPr>
              <a:t>Highlights</a:t>
            </a:r>
            <a:r>
              <a:rPr lang="en-US" sz="1350" b="1" dirty="0">
                <a:solidFill>
                  <a:srgbClr val="002269"/>
                </a:solidFill>
              </a:rPr>
              <a:t/>
            </a:r>
            <a:br>
              <a:rPr lang="en-US" sz="1350" b="1" dirty="0">
                <a:solidFill>
                  <a:srgbClr val="002269"/>
                </a:solidFill>
              </a:rPr>
            </a:br>
            <a:endParaRPr lang="en-US" sz="1350" b="1" dirty="0">
              <a:solidFill>
                <a:srgbClr val="002269"/>
              </a:solidFill>
            </a:endParaRPr>
          </a:p>
          <a:p>
            <a:pPr marL="214313" indent="-214313">
              <a:buFontTx/>
              <a:buBlip>
                <a:blip r:embed="rId2"/>
              </a:buBlip>
              <a:defRPr/>
            </a:pPr>
            <a:r>
              <a:rPr lang="en-US" sz="1200" b="1" dirty="0">
                <a:solidFill>
                  <a:srgbClr val="000000"/>
                </a:solidFill>
              </a:rPr>
              <a:t>Click to add text</a:t>
            </a:r>
          </a:p>
          <a:p>
            <a:pPr>
              <a:defRPr/>
            </a:pPr>
            <a:endParaRPr lang="en-US" sz="12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6400" y="990603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Q1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Q1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400800" y="990603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Q2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Q2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35719425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382607"/>
      </p:ext>
    </p:extLst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3 &amp; Q4 budget / finish /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3429003"/>
            <a:ext cx="11379200" cy="877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50" b="1" dirty="0">
                <a:solidFill>
                  <a:srgbClr val="002269"/>
                </a:solidFill>
                <a:latin typeface="Arial Black" panose="020B0A04020102020204" pitchFamily="34" charset="0"/>
              </a:rPr>
              <a:t>Highlights</a:t>
            </a:r>
            <a:r>
              <a:rPr lang="en-US" sz="1350" b="1" dirty="0">
                <a:solidFill>
                  <a:srgbClr val="002269"/>
                </a:solidFill>
              </a:rPr>
              <a:t/>
            </a:r>
            <a:br>
              <a:rPr lang="en-US" sz="1350" b="1" dirty="0">
                <a:solidFill>
                  <a:srgbClr val="002269"/>
                </a:solidFill>
              </a:rPr>
            </a:br>
            <a:endParaRPr lang="en-US" sz="1350" b="1" dirty="0">
              <a:solidFill>
                <a:srgbClr val="002269"/>
              </a:solidFill>
            </a:endParaRPr>
          </a:p>
          <a:p>
            <a:pPr marL="214313" indent="-214313">
              <a:buFontTx/>
              <a:buBlip>
                <a:blip r:embed="rId2"/>
              </a:buBlip>
              <a:defRPr/>
            </a:pPr>
            <a:r>
              <a:rPr lang="en-US" sz="1200" b="1" dirty="0">
                <a:solidFill>
                  <a:srgbClr val="000000"/>
                </a:solidFill>
              </a:rPr>
              <a:t>Click to add text</a:t>
            </a:r>
          </a:p>
          <a:p>
            <a:pPr>
              <a:defRPr/>
            </a:pPr>
            <a:endParaRPr lang="en-US" sz="12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6400" y="990603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Q3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Q3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400800" y="990603"/>
          <a:ext cx="5486400" cy="201453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68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04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0079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2400" b="1" kern="1200" dirty="0">
                          <a:solidFill>
                            <a:schemeClr val="tx2"/>
                          </a:solidFill>
                          <a:effectLst/>
                          <a:latin typeface="Arial Black" panose="020B0A04020102020204" pitchFamily="34" charset="0"/>
                          <a:ea typeface="+mj-ea"/>
                          <a:cs typeface="+mj-cs"/>
                        </a:rPr>
                        <a:t>Q4 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92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 Budget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Q4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Finish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Budget</a:t>
                      </a:r>
                      <a:r>
                        <a:rPr lang="en-US" sz="1800" b="1" kern="1200" baseline="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vs</a:t>
                      </a: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</a:t>
                      </a:r>
                      <a:b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</a:br>
                      <a:r>
                        <a:rPr lang="en-US" sz="18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Actual %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 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kern="1200" dirty="0">
                          <a:solidFill>
                            <a:srgbClr val="00226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03536218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1830330"/>
      </p:ext>
    </p:extLst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algn="r">
              <a:buNone/>
              <a:defRPr sz="3600"/>
            </a:lvl1pPr>
            <a:lvl2pPr marL="192881" indent="0">
              <a:buNone/>
              <a:defRPr sz="760"/>
            </a:lvl2pPr>
            <a:lvl3pPr marL="385763" indent="0">
              <a:buNone/>
              <a:defRPr sz="675"/>
            </a:lvl3pPr>
            <a:lvl4pPr marL="578644" indent="0">
              <a:buNone/>
              <a:defRPr sz="591"/>
            </a:lvl4pPr>
            <a:lvl5pPr marL="771525" indent="0">
              <a:buNone/>
              <a:defRPr sz="591"/>
            </a:lvl5pPr>
            <a:lvl6pPr marL="964406" indent="0">
              <a:buNone/>
              <a:defRPr sz="591"/>
            </a:lvl6pPr>
            <a:lvl7pPr marL="1157288" indent="0">
              <a:buNone/>
              <a:defRPr sz="591"/>
            </a:lvl7pPr>
            <a:lvl8pPr marL="1350169" indent="0">
              <a:buNone/>
              <a:defRPr sz="591"/>
            </a:lvl8pPr>
            <a:lvl9pPr marL="1543050" indent="0">
              <a:buNone/>
              <a:defRPr sz="5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080000" y="25395"/>
            <a:ext cx="701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effectLst/>
                <a:latin typeface="Arial Black" panose="020B0A04020102020204" pitchFamily="34" charset="0"/>
                <a:ea typeface="ＭＳ Ｐゴシック" charset="-128"/>
                <a:cs typeface="Arial Black" panose="020B0A040201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7175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514350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771525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135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1800" kern="0" dirty="0">
                <a:solidFill>
                  <a:srgbClr val="FFFFFF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994729875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914400" y="1684867"/>
            <a:ext cx="4927600" cy="36576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90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1"/>
          </p:nvPr>
        </p:nvSpPr>
        <p:spPr>
          <a:xfrm>
            <a:off x="6553200" y="1684867"/>
            <a:ext cx="4927600" cy="36576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90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3459925"/>
      </p:ext>
    </p:extLst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0" y="1219203"/>
            <a:ext cx="5386917" cy="95567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9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0800" y="1219203"/>
            <a:ext cx="5386917" cy="95567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4008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9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3167693"/>
      </p:ext>
    </p:extLst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s - Target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157" y="778184"/>
          <a:ext cx="12090400" cy="3275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668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23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48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Customer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Products 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78917160"/>
      </p:ext>
    </p:extLst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s - Target Market - Target Accou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157" y="778184"/>
          <a:ext cx="12090400" cy="32756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76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66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758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48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Target Markets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Black" panose="020B0A04020102020204" pitchFamily="34" charset="0"/>
                        </a:rPr>
                        <a:t>Target Accounts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28592682"/>
      </p:ext>
    </p:extLst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0" y="25395"/>
            <a:ext cx="7010400" cy="609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157" y="778184"/>
          <a:ext cx="120904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45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95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Strengths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>
                              <a:lumMod val="95000"/>
                            </a:schemeClr>
                          </a:solidFill>
                          <a:latin typeface="Arial Black" panose="020B0A04020102020204" pitchFamily="34" charset="0"/>
                        </a:rPr>
                        <a:t>Opportunities</a:t>
                      </a: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  <a:p>
                      <a:endParaRPr lang="en-US" sz="1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5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3">
                              <a:lumMod val="95000"/>
                            </a:schemeClr>
                          </a:solidFill>
                          <a:latin typeface="Arial Black" panose="020B0A04020102020204" pitchFamily="34" charset="0"/>
                        </a:rPr>
                        <a:t>Weaknesses</a:t>
                      </a:r>
                      <a:endParaRPr lang="en-US" sz="1600" dirty="0">
                        <a:solidFill>
                          <a:schemeClr val="accent3">
                            <a:lumMod val="9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3"/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  <a:p>
                      <a:endParaRPr lang="en-US" sz="1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Threats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6020202030204" pitchFamily="34" charset="0"/>
                        </a:rPr>
                        <a:t>Text Here</a:t>
                      </a:r>
                    </a:p>
                    <a:p>
                      <a:endParaRPr lang="en-US" sz="14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1920" marR="121920">
                    <a:lnL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7073297"/>
      </p:ext>
    </p:extLst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50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9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69832307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3478867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707602"/>
      </p:ext>
    </p:extLst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3"/>
            <a:ext cx="10362903" cy="1361777"/>
          </a:xfrm>
        </p:spPr>
        <p:txBody>
          <a:bodyPr anchor="t"/>
          <a:lstStyle>
            <a:lvl1pPr algn="l">
              <a:defRPr sz="21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3"/>
            <a:ext cx="10362903" cy="1500188"/>
          </a:xfrm>
        </p:spPr>
        <p:txBody>
          <a:bodyPr anchor="b"/>
          <a:lstStyle>
            <a:lvl1pPr marL="0" indent="0">
              <a:buNone/>
              <a:defRPr sz="1055"/>
            </a:lvl1pPr>
            <a:lvl2pPr marL="241093" indent="0">
              <a:buNone/>
              <a:defRPr sz="949"/>
            </a:lvl2pPr>
            <a:lvl3pPr marL="482186" indent="0">
              <a:buNone/>
              <a:defRPr sz="844"/>
            </a:lvl3pPr>
            <a:lvl4pPr marL="723279" indent="0">
              <a:buNone/>
              <a:defRPr sz="738"/>
            </a:lvl4pPr>
            <a:lvl5pPr marL="964372" indent="0">
              <a:buNone/>
              <a:defRPr sz="738"/>
            </a:lvl5pPr>
            <a:lvl6pPr marL="1205465" indent="0">
              <a:buNone/>
              <a:defRPr sz="738"/>
            </a:lvl6pPr>
            <a:lvl7pPr marL="1446558" indent="0">
              <a:buNone/>
              <a:defRPr sz="738"/>
            </a:lvl7pPr>
            <a:lvl8pPr marL="1687651" indent="0">
              <a:buNone/>
              <a:defRPr sz="738"/>
            </a:lvl8pPr>
            <a:lvl9pPr marL="1928744" indent="0">
              <a:buNone/>
              <a:defRPr sz="7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65164689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1946674"/>
            <a:ext cx="4833939" cy="4018359"/>
          </a:xfrm>
        </p:spPr>
        <p:txBody>
          <a:bodyPr/>
          <a:lstStyle>
            <a:lvl1pPr>
              <a:defRPr sz="1477"/>
            </a:lvl1pPr>
            <a:lvl2pPr>
              <a:defRPr sz="1265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7" y="1946674"/>
            <a:ext cx="4833939" cy="4018359"/>
          </a:xfrm>
        </p:spPr>
        <p:txBody>
          <a:bodyPr/>
          <a:lstStyle>
            <a:lvl1pPr>
              <a:defRPr sz="1477"/>
            </a:lvl1pPr>
            <a:lvl2pPr>
              <a:defRPr sz="1265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24606201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</p:spPr>
        <p:txBody>
          <a:bodyPr anchor="b"/>
          <a:lstStyle>
            <a:lvl1pPr marL="0" indent="0">
              <a:buNone/>
              <a:defRPr sz="1265" b="1"/>
            </a:lvl1pPr>
            <a:lvl2pPr marL="241093" indent="0">
              <a:buNone/>
              <a:defRPr sz="1055" b="1"/>
            </a:lvl2pPr>
            <a:lvl3pPr marL="482186" indent="0">
              <a:buNone/>
              <a:defRPr sz="949" b="1"/>
            </a:lvl3pPr>
            <a:lvl4pPr marL="723279" indent="0">
              <a:buNone/>
              <a:defRPr sz="844" b="1"/>
            </a:lvl4pPr>
            <a:lvl5pPr marL="964372" indent="0">
              <a:buNone/>
              <a:defRPr sz="844" b="1"/>
            </a:lvl5pPr>
            <a:lvl6pPr marL="1205465" indent="0">
              <a:buNone/>
              <a:defRPr sz="844" b="1"/>
            </a:lvl6pPr>
            <a:lvl7pPr marL="1446558" indent="0">
              <a:buNone/>
              <a:defRPr sz="844" b="1"/>
            </a:lvl7pPr>
            <a:lvl8pPr marL="1687651" indent="0">
              <a:buNone/>
              <a:defRPr sz="844" b="1"/>
            </a:lvl8pPr>
            <a:lvl9pPr marL="1928744" indent="0">
              <a:buNone/>
              <a:defRPr sz="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1"/>
            <a:ext cx="5386091" cy="3951387"/>
          </a:xfrm>
        </p:spPr>
        <p:txBody>
          <a:bodyPr/>
          <a:lstStyle>
            <a:lvl1pPr>
              <a:defRPr sz="1265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9" y="1534791"/>
            <a:ext cx="5389067" cy="639589"/>
          </a:xfrm>
        </p:spPr>
        <p:txBody>
          <a:bodyPr anchor="b"/>
          <a:lstStyle>
            <a:lvl1pPr marL="0" indent="0">
              <a:buNone/>
              <a:defRPr sz="1265" b="1"/>
            </a:lvl1pPr>
            <a:lvl2pPr marL="241093" indent="0">
              <a:buNone/>
              <a:defRPr sz="1055" b="1"/>
            </a:lvl2pPr>
            <a:lvl3pPr marL="482186" indent="0">
              <a:buNone/>
              <a:defRPr sz="949" b="1"/>
            </a:lvl3pPr>
            <a:lvl4pPr marL="723279" indent="0">
              <a:buNone/>
              <a:defRPr sz="844" b="1"/>
            </a:lvl4pPr>
            <a:lvl5pPr marL="964372" indent="0">
              <a:buNone/>
              <a:defRPr sz="844" b="1"/>
            </a:lvl5pPr>
            <a:lvl6pPr marL="1205465" indent="0">
              <a:buNone/>
              <a:defRPr sz="844" b="1"/>
            </a:lvl6pPr>
            <a:lvl7pPr marL="1446558" indent="0">
              <a:buNone/>
              <a:defRPr sz="844" b="1"/>
            </a:lvl7pPr>
            <a:lvl8pPr marL="1687651" indent="0">
              <a:buNone/>
              <a:defRPr sz="844" b="1"/>
            </a:lvl8pPr>
            <a:lvl9pPr marL="1928744" indent="0">
              <a:buNone/>
              <a:defRPr sz="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9" y="2174381"/>
            <a:ext cx="5389067" cy="3951387"/>
          </a:xfrm>
        </p:spPr>
        <p:txBody>
          <a:bodyPr/>
          <a:lstStyle>
            <a:lvl1pPr>
              <a:defRPr sz="1265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46133502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8933857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85831019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5"/>
            <a:ext cx="4010919" cy="1161975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6" y="273472"/>
            <a:ext cx="6814839" cy="5852294"/>
          </a:xfrm>
        </p:spPr>
        <p:txBody>
          <a:bodyPr/>
          <a:lstStyle>
            <a:lvl1pPr>
              <a:defRPr sz="1688"/>
            </a:lvl1pPr>
            <a:lvl2pPr>
              <a:defRPr sz="1477"/>
            </a:lvl2pPr>
            <a:lvl3pPr>
              <a:defRPr sz="1265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435448"/>
            <a:ext cx="4010919" cy="4690318"/>
          </a:xfrm>
        </p:spPr>
        <p:txBody>
          <a:bodyPr/>
          <a:lstStyle>
            <a:lvl1pPr marL="0" indent="0">
              <a:buNone/>
              <a:defRPr sz="738"/>
            </a:lvl1pPr>
            <a:lvl2pPr marL="241093" indent="0">
              <a:buNone/>
              <a:defRPr sz="633"/>
            </a:lvl2pPr>
            <a:lvl3pPr marL="482186" indent="0">
              <a:buNone/>
              <a:defRPr sz="527"/>
            </a:lvl3pPr>
            <a:lvl4pPr marL="723279" indent="0">
              <a:buNone/>
              <a:defRPr sz="475"/>
            </a:lvl4pPr>
            <a:lvl5pPr marL="964372" indent="0">
              <a:buNone/>
              <a:defRPr sz="475"/>
            </a:lvl5pPr>
            <a:lvl6pPr marL="1205465" indent="0">
              <a:buNone/>
              <a:defRPr sz="475"/>
            </a:lvl6pPr>
            <a:lvl7pPr marL="1446558" indent="0">
              <a:buNone/>
              <a:defRPr sz="475"/>
            </a:lvl7pPr>
            <a:lvl8pPr marL="1687651" indent="0">
              <a:buNone/>
              <a:defRPr sz="475"/>
            </a:lvl8pPr>
            <a:lvl9pPr marL="1928744" indent="0">
              <a:buNone/>
              <a:defRPr sz="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43599049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2" y="4800826"/>
            <a:ext cx="7314903" cy="567035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2" y="612800"/>
            <a:ext cx="7314903" cy="4114354"/>
          </a:xfrm>
        </p:spPr>
        <p:txBody>
          <a:bodyPr/>
          <a:lstStyle>
            <a:lvl1pPr marL="0" indent="0">
              <a:buNone/>
              <a:defRPr sz="1688"/>
            </a:lvl1pPr>
            <a:lvl2pPr marL="241093" indent="0">
              <a:buNone/>
              <a:defRPr sz="1477"/>
            </a:lvl2pPr>
            <a:lvl3pPr marL="482186" indent="0">
              <a:buNone/>
              <a:defRPr sz="1265"/>
            </a:lvl3pPr>
            <a:lvl4pPr marL="723279" indent="0">
              <a:buNone/>
              <a:defRPr sz="1055"/>
            </a:lvl4pPr>
            <a:lvl5pPr marL="964372" indent="0">
              <a:buNone/>
              <a:defRPr sz="1055"/>
            </a:lvl5pPr>
            <a:lvl6pPr marL="1205465" indent="0">
              <a:buNone/>
              <a:defRPr sz="1055"/>
            </a:lvl6pPr>
            <a:lvl7pPr marL="1446558" indent="0">
              <a:buNone/>
              <a:defRPr sz="1055"/>
            </a:lvl7pPr>
            <a:lvl8pPr marL="1687651" indent="0">
              <a:buNone/>
              <a:defRPr sz="1055"/>
            </a:lvl8pPr>
            <a:lvl9pPr marL="1928744" indent="0">
              <a:buNone/>
              <a:defRPr sz="105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2" y="5367859"/>
            <a:ext cx="7314903" cy="804788"/>
          </a:xfrm>
        </p:spPr>
        <p:txBody>
          <a:bodyPr/>
          <a:lstStyle>
            <a:lvl1pPr marL="0" indent="0">
              <a:buNone/>
              <a:defRPr sz="738"/>
            </a:lvl1pPr>
            <a:lvl2pPr marL="241093" indent="0">
              <a:buNone/>
              <a:defRPr sz="633"/>
            </a:lvl2pPr>
            <a:lvl3pPr marL="482186" indent="0">
              <a:buNone/>
              <a:defRPr sz="527"/>
            </a:lvl3pPr>
            <a:lvl4pPr marL="723279" indent="0">
              <a:buNone/>
              <a:defRPr sz="475"/>
            </a:lvl4pPr>
            <a:lvl5pPr marL="964372" indent="0">
              <a:buNone/>
              <a:defRPr sz="475"/>
            </a:lvl5pPr>
            <a:lvl6pPr marL="1205465" indent="0">
              <a:buNone/>
              <a:defRPr sz="475"/>
            </a:lvl6pPr>
            <a:lvl7pPr marL="1446558" indent="0">
              <a:buNone/>
              <a:defRPr sz="475"/>
            </a:lvl7pPr>
            <a:lvl8pPr marL="1687651" indent="0">
              <a:buNone/>
              <a:defRPr sz="475"/>
            </a:lvl8pPr>
            <a:lvl9pPr marL="1928744" indent="0">
              <a:buNone/>
              <a:defRPr sz="4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25032410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663255496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48687" y="178594"/>
            <a:ext cx="2452688" cy="5786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26" y="178594"/>
            <a:ext cx="7215188" cy="5786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502228484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45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5" y="-131621"/>
            <a:ext cx="1979863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180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4272"/>
            <a:ext cx="10515600" cy="4892693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5" y="-131621"/>
            <a:ext cx="1979863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6" y="2"/>
            <a:ext cx="9958393" cy="86302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598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96034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075759"/>
            <a:ext cx="10515600" cy="1500187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0710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5" y="-131621"/>
            <a:ext cx="1979863" cy="110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76" y="2"/>
            <a:ext cx="9985821" cy="863029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80203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4652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30688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54600"/>
            <a:ext cx="5157787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30688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54600"/>
            <a:ext cx="5183188" cy="3684588"/>
          </a:xfr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8353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Univers LT Std 47 Cn Lt" panose="020B040602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2583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0227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5" y="-131621"/>
            <a:ext cx="1979863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397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2468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54" y="1186662"/>
            <a:ext cx="422537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5931" y="142921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854" y="2786862"/>
            <a:ext cx="4225372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12192000" cy="86302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125" y="-131621"/>
            <a:ext cx="1979863" cy="1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6420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70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179" y="6040499"/>
            <a:ext cx="1481484" cy="604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98753"/>
            <a:ext cx="12192000" cy="159249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495280"/>
      </p:ext>
    </p:extLst>
  </p:cSld>
  <p:clrMapOvr>
    <a:masterClrMapping/>
  </p:clrMapOvr>
  <p:transition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88" y="300372"/>
            <a:ext cx="11367546" cy="5865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6427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251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241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892" y="6409512"/>
            <a:ext cx="4114800" cy="36512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7978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3377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570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5729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180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9468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2017 TROY Group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18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5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14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454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77" r:id="rId11"/>
    <p:sldLayoutId id="2147483678" r:id="rId12"/>
  </p:sldLayoutIdLst>
  <p:transition>
    <p:wipe dir="r"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PT Serif" panose="020A06030405050202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4113"/>
            <a:ext cx="12192000" cy="56916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6980" y="6403964"/>
            <a:ext cx="1131614" cy="3302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688" y="203394"/>
            <a:ext cx="11367546" cy="58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88" y="1048073"/>
            <a:ext cx="11367546" cy="497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688" y="6403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08305"/>
            <a:ext cx="360784" cy="360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6220" y="6409513"/>
            <a:ext cx="367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64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0" y="774955"/>
            <a:ext cx="12178323" cy="188912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lIns="103900" tIns="51933" rIns="103900" bIns="51933" anchor="ctr" anchorCtr="0">
            <a:noAutofit/>
          </a:bodyPr>
          <a:lstStyle/>
          <a:p>
            <a:pPr algn="ctr"/>
            <a:endParaRPr sz="2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" name="Shape 12"/>
          <p:cNvGrpSpPr/>
          <p:nvPr/>
        </p:nvGrpSpPr>
        <p:grpSpPr>
          <a:xfrm>
            <a:off x="525738" y="0"/>
            <a:ext cx="140677" cy="774955"/>
            <a:chOff x="427162" y="0"/>
            <a:chExt cx="114300" cy="774955"/>
          </a:xfrm>
        </p:grpSpPr>
        <p:sp>
          <p:nvSpPr>
            <p:cNvPr id="13" name="Shape 13"/>
            <p:cNvSpPr/>
            <p:nvPr/>
          </p:nvSpPr>
          <p:spPr>
            <a:xfrm>
              <a:off x="427162" y="585789"/>
              <a:ext cx="114300" cy="18916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endParaRPr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427162" y="0"/>
              <a:ext cx="114300" cy="5857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endParaRPr sz="2400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867112" y="188641"/>
            <a:ext cx="9076345" cy="461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Lucida Sans"/>
              <a:buNone/>
              <a:defRPr sz="15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6" name="Shape 16"/>
          <p:cNvSpPr txBox="1"/>
          <p:nvPr/>
        </p:nvSpPr>
        <p:spPr>
          <a:xfrm>
            <a:off x="9241237" y="6514069"/>
            <a:ext cx="2250823" cy="248545"/>
          </a:xfrm>
          <a:prstGeom prst="rect">
            <a:avLst/>
          </a:prstGeom>
          <a:noFill/>
          <a:ln>
            <a:noFill/>
          </a:ln>
        </p:spPr>
        <p:txBody>
          <a:bodyPr lIns="103900" tIns="51933" rIns="103900" bIns="51933" anchor="t" anchorCtr="0">
            <a:noAutofit/>
          </a:bodyPr>
          <a:lstStyle/>
          <a:p>
            <a:pPr algn="r">
              <a:buSzPct val="25000"/>
            </a:pPr>
            <a:r>
              <a:rPr lang="en-US" altLang="ja-JP" sz="933" kern="0" dirty="0">
                <a:solidFill>
                  <a:srgbClr val="3F3F3F"/>
                </a:solidFill>
                <a:latin typeface="Rambla"/>
                <a:ea typeface="Rambla"/>
                <a:cs typeface="Rambla"/>
                <a:sym typeface="Rambla"/>
              </a:rPr>
              <a:t>© 2018</a:t>
            </a:r>
            <a:r>
              <a:rPr lang="ja-JP" altLang="en-US" sz="933" kern="0" dirty="0">
                <a:solidFill>
                  <a:srgbClr val="3F3F3F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en-US" altLang="ja-JP" sz="933" kern="0" dirty="0">
                <a:solidFill>
                  <a:srgbClr val="3F3F3F"/>
                </a:solidFill>
                <a:latin typeface="Rambla"/>
                <a:ea typeface="Rambla"/>
                <a:cs typeface="Rambla"/>
                <a:sym typeface="Rambla"/>
              </a:rPr>
              <a:t>Konica Minolta, Inc.</a:t>
            </a:r>
          </a:p>
        </p:txBody>
      </p:sp>
      <p:pic>
        <p:nvPicPr>
          <p:cNvPr id="17" name="Shape 17" descr="Vertical Logo Combo 3D Black.png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10908106" y="96737"/>
            <a:ext cx="1037157" cy="603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12583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1947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erif" panose="020A060304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5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10972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History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0" y="6596390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/>
                </a:solidFill>
                <a:latin typeface="+mn-lt"/>
              </a:rPr>
              <a:t>www.troygroup.com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3738" y="6612469"/>
            <a:ext cx="3772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3"/>
                </a:solidFill>
                <a:latin typeface="+mj-lt"/>
              </a:rPr>
              <a:t>Security Printing</a:t>
            </a:r>
            <a:r>
              <a:rPr lang="en-US" sz="1100" b="1" baseline="0" dirty="0">
                <a:solidFill>
                  <a:schemeClr val="accent3"/>
                </a:solidFill>
                <a:latin typeface="+mj-lt"/>
              </a:rPr>
              <a:t> Solutions</a:t>
            </a:r>
            <a:endParaRPr lang="en-US" sz="11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76201"/>
            <a:ext cx="1600200" cy="4729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5322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transition>
    <p:wipe dir="r"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effectLst/>
          <a:latin typeface="Arial Black" panose="020B0A04020102020204" pitchFamily="34" charset="0"/>
          <a:ea typeface="ＭＳ Ｐゴシック" charset="-128"/>
          <a:cs typeface="Arial Black" panose="020B0A04020102020204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257175"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514350"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771525"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028700" algn="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None/>
        <a:defRPr sz="2800" b="1">
          <a:solidFill>
            <a:schemeClr val="tx1"/>
          </a:solidFill>
          <a:effectLst/>
          <a:latin typeface="Arial Black" panose="020B0A04020102020204" pitchFamily="34" charset="0"/>
          <a:ea typeface="ＭＳ Ｐゴシック" charset="-128"/>
          <a:cs typeface="Arial Black" panose="020B0A04020102020204" pitchFamily="34" charset="0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5000"/>
        <a:buFontTx/>
        <a:buBlip>
          <a:blip r:embed="rId20"/>
        </a:buBlip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0000"/>
        <a:buFontTx/>
        <a:buBlip>
          <a:blip r:embed="rId20"/>
        </a:buBlip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75000"/>
        <a:buFontTx/>
        <a:buBlip>
          <a:blip r:embed="rId20"/>
        </a:buBlip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1143000" indent="-128016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75000"/>
        <a:buFontTx/>
        <a:buBlip>
          <a:blip r:embed="rId20"/>
        </a:buBlip>
        <a:defRPr sz="1400" baseline="0">
          <a:solidFill>
            <a:schemeClr val="tx1"/>
          </a:solidFill>
          <a:latin typeface="+mn-lt"/>
          <a:ea typeface="ＭＳ Ｐゴシック" pitchFamily="-65" charset="-128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B8DE03-C671-44E5-95F9-1C6BC82B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2CAFD9-4AC2-467D-8D71-F3A573F55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448A0-07BF-4BA2-B533-AA647D960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9D8B7-4998-4042-9972-2D097CB278A3}" type="datetimeFigureOut">
              <a:rPr lang="en-US" smtClean="0"/>
              <a:pPr/>
              <a:t>08-Apr-22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32852E-4CC8-4FCE-B986-E46B7AB40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A8CF80-B102-4A5F-8AD3-5C9ACB76F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B2DB-7DB2-4933-83B0-6245CDEC5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31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6873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erif" panose="020A060304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04115"/>
            <a:ext cx="12192000" cy="56916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6981" y="6403964"/>
            <a:ext cx="1131615" cy="3302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688" y="203396"/>
            <a:ext cx="11367547" cy="58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88" y="1048075"/>
            <a:ext cx="11367547" cy="497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688" y="64039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2017 TROY Group Inc.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408305"/>
            <a:ext cx="360784" cy="360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6219" y="6409515"/>
            <a:ext cx="367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82CC1CB-13F3-4707-9C65-A11649ECBB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120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805" r:id="rId12"/>
    <p:sldLayoutId id="2147483806" r:id="rId13"/>
    <p:sldLayoutId id="2147483807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04115"/>
            <a:ext cx="12192000" cy="56916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6981" y="6403964"/>
            <a:ext cx="1131615" cy="3302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688" y="203396"/>
            <a:ext cx="11367547" cy="58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88" y="1048075"/>
            <a:ext cx="11367547" cy="497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688" y="64039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08305"/>
            <a:ext cx="360784" cy="360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6219" y="6409515"/>
            <a:ext cx="367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13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97600" y="152400"/>
            <a:ext cx="589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25600" y="6096000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Times New Roman" pitchFamily="-65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096000"/>
            <a:ext cx="293420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Times New Roman" pitchFamily="-65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ea typeface="ＭＳ Ｐゴシック" pitchFamily="-65" charset="-128"/>
              </a:rPr>
              <a:t>2017 TROY Group Inc. 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096000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Times New Roman" pitchFamily="-65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371503-FFC6-47A6-B3F5-909F42FC5178}" type="slidenum">
              <a:rPr lang="en-US" smtClean="0">
                <a:solidFill>
                  <a:srgbClr val="000000"/>
                </a:solidFill>
                <a:ea typeface="ＭＳ Ｐゴシック" pitchFamily="-65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0" y="1676400"/>
            <a:ext cx="8432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History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27076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ransition>
    <p:wipe dir="r"/>
  </p:transition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effectLst/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8"/>
        </a:buBlip>
        <a:defRPr sz="1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5000"/>
        <a:buFont typeface="Arial" pitchFamily="34" charset="0"/>
        <a:buChar char="•"/>
        <a:defRPr b="1">
          <a:solidFill>
            <a:schemeClr val="accent2"/>
          </a:solidFill>
          <a:latin typeface="+mn-lt"/>
          <a:ea typeface="ＭＳ Ｐゴシック" pitchFamily="-65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0000"/>
        <a:buFont typeface="Arial" pitchFamily="34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0000"/>
        <a:buFont typeface="Arial" pitchFamily="34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0000"/>
        <a:buFont typeface="Arial" pitchFamily="34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5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10972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History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0" y="6596392"/>
            <a:ext cx="27432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FFFFFF"/>
                </a:solidFill>
              </a:rPr>
              <a:t>www.troygroup.com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3737" y="6612471"/>
            <a:ext cx="377293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>
                <a:solidFill>
                  <a:srgbClr val="FFFFFF"/>
                </a:solidFill>
              </a:rPr>
              <a:t>Security Printing Solutions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600" y="76201"/>
            <a:ext cx="1600200" cy="4729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8298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</p:sldLayoutIdLst>
  <p:transition>
    <p:wipe dir="r"/>
  </p:transition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effectLst/>
          <a:latin typeface="Arial Black" panose="020B0A04020102020204" pitchFamily="34" charset="0"/>
          <a:ea typeface="ＭＳ Ｐゴシック" charset="-128"/>
          <a:cs typeface="Arial Black" panose="020B0A04020102020204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192881"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385763"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578644"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771525" algn="r" rtl="0" eaLnBrk="1" fontAlgn="base" hangingPunct="1">
        <a:spcBef>
          <a:spcPct val="0"/>
        </a:spcBef>
        <a:spcAft>
          <a:spcPct val="0"/>
        </a:spcAft>
        <a:defRPr sz="1013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None/>
        <a:defRPr sz="2100" b="1">
          <a:solidFill>
            <a:schemeClr val="tx1"/>
          </a:solidFill>
          <a:effectLst/>
          <a:latin typeface="Arial Black" panose="020B0A04020102020204" pitchFamily="34" charset="0"/>
          <a:ea typeface="ＭＳ Ｐゴシック" charset="-128"/>
          <a:cs typeface="Arial Black" panose="020B0A04020102020204" pitchFamily="34" charset="0"/>
        </a:defRPr>
      </a:lvl1pPr>
      <a:lvl2pPr marL="313433" indent="-120551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5000"/>
        <a:buFontTx/>
        <a:buBlip>
          <a:blip r:embed="rId19"/>
        </a:buBlip>
        <a:defRPr sz="1500" b="1">
          <a:solidFill>
            <a:schemeClr val="tx1"/>
          </a:solidFill>
          <a:latin typeface="+mn-lt"/>
          <a:ea typeface="ＭＳ Ｐゴシック" pitchFamily="-65" charset="-128"/>
        </a:defRPr>
      </a:lvl2pPr>
      <a:lvl3pPr marL="482204" indent="-96441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80000"/>
        <a:buFontTx/>
        <a:buBlip>
          <a:blip r:embed="rId19"/>
        </a:buBlip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675085" indent="-96441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75000"/>
        <a:buFontTx/>
        <a:buBlip>
          <a:blip r:embed="rId19"/>
        </a:buBlip>
        <a:defRPr sz="1200">
          <a:solidFill>
            <a:schemeClr val="tx1"/>
          </a:solidFill>
          <a:latin typeface="+mn-lt"/>
          <a:ea typeface="ＭＳ Ｐゴシック" pitchFamily="-65" charset="-128"/>
        </a:defRPr>
      </a:lvl4pPr>
      <a:lvl5pPr marL="857250" indent="-96012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75000"/>
        <a:buFontTx/>
        <a:buBlip>
          <a:blip r:embed="rId19"/>
        </a:buBlip>
        <a:defRPr sz="1050" baseline="0">
          <a:solidFill>
            <a:schemeClr val="tx1"/>
          </a:solidFill>
          <a:latin typeface="+mn-lt"/>
          <a:ea typeface="ＭＳ Ｐゴシック" pitchFamily="-65" charset="-128"/>
        </a:defRPr>
      </a:lvl5pPr>
      <a:lvl6pPr marL="1060847" indent="-96441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1253729" indent="-96441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7pPr>
      <a:lvl8pPr marL="1446610" indent="-96441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8pPr>
      <a:lvl9pPr marL="1639491" indent="-96441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0000"/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190626" y="178594"/>
            <a:ext cx="9810751" cy="17145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190626" y="1946674"/>
            <a:ext cx="9810751" cy="4018359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00656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 spd="med">
    <p:fade/>
  </p:transition>
  <p:hf sldNum="0" hdr="0" ftr="0" dt="0"/>
  <p:txStyles>
    <p:titleStyle>
      <a:lvl1pPr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241093"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482186"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723279"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964372" algn="ctr" defTabSz="308063" rtl="0" eaLnBrk="1" fontAlgn="base" hangingPunct="1">
        <a:spcBef>
          <a:spcPct val="0"/>
        </a:spcBef>
        <a:spcAft>
          <a:spcPct val="0"/>
        </a:spcAft>
        <a:defRPr sz="4219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00911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401822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602732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803643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1004555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245647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486740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727833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68926" indent="-200911" algn="l" defTabSz="308063" rtl="0" eaLnBrk="1" fontAlgn="base" hangingPunct="1">
        <a:spcBef>
          <a:spcPts val="2215"/>
        </a:spcBef>
        <a:spcAft>
          <a:spcPct val="0"/>
        </a:spcAft>
        <a:buSzPct val="100000"/>
        <a:buChar char="•"/>
        <a:defRPr sz="2004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93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86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279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372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465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558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651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744" algn="l" defTabSz="48218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039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PT Serif" panose="020A06030405050202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4113"/>
            <a:ext cx="12192000" cy="56916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6980" y="6403964"/>
            <a:ext cx="1131614" cy="33022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688" y="203394"/>
            <a:ext cx="11367546" cy="58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88" y="1048073"/>
            <a:ext cx="11367546" cy="497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688" y="6403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2017 TROY Group Inc.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08305"/>
            <a:ext cx="360784" cy="360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6220" y="6409513"/>
            <a:ext cx="367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82CC1CB-13F3-4707-9C65-A11649ECBBE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1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314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T Serif" panose="020A060304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erif" panose="020A0603040505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PT Serif" panose="020A060304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Relationship Id="rId6" Type="http://schemas.microsoft.com/office/2007/relationships/hdphoto" Target="../media/hdphoto2.wdp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3.wdp"/><Relationship Id="rId5" Type="http://schemas.openxmlformats.org/officeDocument/2006/relationships/image" Target="../media/image92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gif"/><Relationship Id="rId23" Type="http://schemas.openxmlformats.org/officeDocument/2006/relationships/image" Target="../media/image46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gif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55.png"/><Relationship Id="rId5" Type="http://schemas.openxmlformats.org/officeDocument/2006/relationships/image" Target="../media/image56.sv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958" y="4572001"/>
            <a:ext cx="5563042" cy="2286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5754" y="191448"/>
            <a:ext cx="995839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Secure Document Personalisation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191000" y="1766210"/>
            <a:ext cx="97536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Mark Bond - Regional Manager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EMEA &amp; APAC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015948-DE4D-4ED4-B10A-18240018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685" y="1158598"/>
            <a:ext cx="1905000" cy="187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740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48A232C-C999-404F-9D25-7FEF36D5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/>
              <a:t>TROY Security Toner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FAD74D8-903E-42DC-9F88-55E3B32E318B}"/>
              </a:ext>
            </a:extLst>
          </p:cNvPr>
          <p:cNvSpPr/>
          <p:nvPr/>
        </p:nvSpPr>
        <p:spPr>
          <a:xfrm>
            <a:off x="685800" y="149517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90" lvl="0" indent="-38099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Security Toner – Solvent Sensitive</a:t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80990" lvl="0" indent="-38099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Bleeds red if fraudulent alteration attempted using solvents</a:t>
            </a:r>
          </a:p>
          <a:p>
            <a:pPr marL="380990" lvl="0" indent="-38099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80990" lvl="0" indent="-38099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Patended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solution from TROY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5A3C7B-A808-41B6-AB60-ADB5DC846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3" y="4038600"/>
            <a:ext cx="6668733" cy="269549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6FDA3F3-6C9F-4712-98D3-DE05C40FD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3200" y="1098128"/>
            <a:ext cx="5369441" cy="35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5826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9318" y="34306"/>
            <a:ext cx="3810114" cy="830882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  <a:normAutofit/>
          </a:bodyPr>
          <a:lstStyle/>
          <a:p>
            <a:pPr defTabSz="914145"/>
            <a:r>
              <a:rPr lang="en-US" sz="32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TROY UV Toner 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69675" y="4067950"/>
            <a:ext cx="3859530" cy="83764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chemeClr val="accent1"/>
                </a:solidFill>
                <a:latin typeface="+mn-lt"/>
                <a:ea typeface="+mn-ea"/>
                <a:cs typeface="HP Simplified" pitchFamily="34" charset="0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+mn-lt"/>
                <a:ea typeface="+mn-ea"/>
                <a:cs typeface="HP Simplified" pitchFamily="34" charset="0"/>
              </a:defRPr>
            </a:lvl2pPr>
            <a:lvl3pPr marL="114300" indent="-1143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+mn-lt"/>
                <a:ea typeface="+mn-ea"/>
                <a:cs typeface="HP Simplified" pitchFamily="34" charset="0"/>
              </a:defRPr>
            </a:lvl3pPr>
            <a:lvl4pPr marL="228600" indent="-1143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Lucida Grande"/>
              <a:buChar char="−"/>
              <a:defRPr lang="en-US" sz="1400" b="0" i="0" kern="1200" dirty="0" smtClean="0">
                <a:solidFill>
                  <a:srgbClr val="000000"/>
                </a:solidFill>
                <a:latin typeface="+mn-lt"/>
                <a:ea typeface="+mn-ea"/>
                <a:cs typeface="HP Simplified" pitchFamily="34" charset="0"/>
              </a:defRPr>
            </a:lvl4pPr>
            <a:lvl5pPr marL="342900" indent="-1143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•"/>
              <a:tabLst/>
              <a:defRPr sz="1400" b="0" i="0" kern="1200">
                <a:solidFill>
                  <a:srgbClr val="000000"/>
                </a:solidFill>
                <a:latin typeface="+mn-lt"/>
                <a:ea typeface="+mn-ea"/>
                <a:cs typeface="HP Simplified" pitchFamily="34" charset="0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1" marR="0" lvl="0" indent="-285741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PT Serif"/>
              <a:ea typeface="+mn-ea"/>
              <a:sym typeface="Helvetica Light" charset="0"/>
            </a:endParaRPr>
          </a:p>
        </p:txBody>
      </p:sp>
      <p:sp>
        <p:nvSpPr>
          <p:cNvPr id="9" name="AutoShape 2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1679575" y="712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+mn-ea"/>
              <a:cs typeface="+mn-cs"/>
              <a:sym typeface="Helvetica Light" charset="0"/>
            </a:endParaRPr>
          </a:p>
        </p:txBody>
      </p:sp>
      <p:sp>
        <p:nvSpPr>
          <p:cNvPr id="1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1831975" y="8651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+mn-ea"/>
              <a:cs typeface="+mn-cs"/>
              <a:sym typeface="Helvetica Light" charset="0"/>
            </a:endParaRPr>
          </a:p>
        </p:txBody>
      </p:sp>
      <p:sp>
        <p:nvSpPr>
          <p:cNvPr id="13" name="AutoShape 6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3198578" y="12874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+mn-ea"/>
              <a:cs typeface="+mn-cs"/>
              <a:sym typeface="Helvetica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2991" y="925905"/>
            <a:ext cx="2879242" cy="2846399"/>
          </a:xfrm>
          <a:prstGeom prst="rect">
            <a:avLst/>
          </a:prstGeom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191728" y="1190446"/>
            <a:ext cx="8185355" cy="5357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TROY UV MICR Toner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TROY UV MICR Toner provides a secure method of authentication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TROY MICR Toner quality exceeds all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cheque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printing standards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Cartridges are precision-matched to meet the print characteristics of each print engine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UV MICR Toner fluoresces blue under a UV verification light for easy authentication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2992" y="3802832"/>
            <a:ext cx="2884572" cy="28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34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3" y="0"/>
            <a:ext cx="10400071" cy="886916"/>
          </a:xfrm>
        </p:spPr>
        <p:txBody>
          <a:bodyPr>
            <a:normAutofit/>
          </a:bodyPr>
          <a:lstStyle/>
          <a:p>
            <a:r>
              <a:rPr lang="en-GB" sz="3200" dirty="0"/>
              <a:t>Evolution of Production MICR Printing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29" y="1047750"/>
            <a:ext cx="11842955" cy="4972049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Offset Press and Letterpress (wet ink)</a:t>
            </a:r>
          </a:p>
          <a:p>
            <a:pPr lvl="1">
              <a:buNone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...Limited by inconsistent MICR readability </a:t>
            </a:r>
            <a:endParaRPr lang="en-GB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Ribbon encoders (drum and hammer)</a:t>
            </a:r>
          </a:p>
          <a:p>
            <a:pPr lvl="1">
              <a:buNone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...Limited by speed, flexibility and print quality - now being phased out</a:t>
            </a:r>
            <a:endParaRPr lang="en-GB" sz="18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impact ‘Digital Laser’ printers (EBI, xerography, LED)</a:t>
            </a:r>
          </a:p>
          <a:p>
            <a:pPr lvl="1">
              <a:buNone/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...originally faced quality issues (at 300dpi) and toner adhesion challenges. Both now addressed with increased print resolutions and improved methods of fusing using pressure and heat. </a:t>
            </a:r>
          </a:p>
          <a:p>
            <a:pPr lvl="1">
              <a:buNone/>
            </a:pPr>
            <a:r>
              <a:rPr lang="en-GB" sz="1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Digital is right choice for cheque personalisation!</a:t>
            </a:r>
          </a:p>
        </p:txBody>
      </p:sp>
      <p:pic>
        <p:nvPicPr>
          <p:cNvPr id="217090" name="Picture 2" descr="http://www.delphax.com/includes/segments/pre-owned_equipment/checktronic/product_list_thumbnai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2931" y="3513887"/>
            <a:ext cx="2689125" cy="2031250"/>
          </a:xfrm>
          <a:prstGeom prst="rect">
            <a:avLst/>
          </a:prstGeom>
          <a:noFill/>
        </p:spPr>
      </p:pic>
      <p:pic>
        <p:nvPicPr>
          <p:cNvPr id="217092" name="Picture 4" descr="http://www.solwayprint.co.uk/sitebuildercontent/sitebuilderpictures/letter-p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146" y="4828374"/>
            <a:ext cx="1547138" cy="1767296"/>
          </a:xfrm>
          <a:prstGeom prst="rect">
            <a:avLst/>
          </a:prstGeom>
          <a:noFill/>
        </p:spPr>
      </p:pic>
      <p:pic>
        <p:nvPicPr>
          <p:cNvPr id="217094" name="Picture 6" descr="http://t0.gstatic.com/images?q=tbn:ANd9GcSueE4Wu2dCHaEZi72PSwXLkzauNZtQvcdnebPU3MJdfM_Kp0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6251" y="4203234"/>
            <a:ext cx="1828800" cy="155148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261" y="3095484"/>
            <a:ext cx="3995464" cy="21898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79666" y="4828374"/>
            <a:ext cx="1833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TROY 6136 MICR Press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63EA28-2491-462C-846B-1CA3648B7D81}"/>
              </a:ext>
            </a:extLst>
          </p:cNvPr>
          <p:cNvSpPr txBox="1"/>
          <p:nvPr/>
        </p:nvSpPr>
        <p:spPr>
          <a:xfrm>
            <a:off x="5153025" y="5580468"/>
            <a:ext cx="70189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TROY KM 6136P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is a co-developed print production solution that relies heavily on TROY’s 63 years of patent experience and manufacturing capability. TROY invests in continuous R&amp;D to ensure current and future customers have the best MICR print engine available.</a:t>
            </a:r>
          </a:p>
        </p:txBody>
      </p:sp>
    </p:spTree>
    <p:extLst>
      <p:ext uri="{BB962C8B-B14F-4D97-AF65-F5344CB8AC3E}">
        <p14:creationId xmlns:p14="http://schemas.microsoft.com/office/powerpoint/2010/main" xmlns="" val="2507014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2" t="28176" r="-612" b="-13373"/>
          <a:stretch/>
        </p:blipFill>
        <p:spPr>
          <a:xfrm>
            <a:off x="22093" y="0"/>
            <a:ext cx="12238488" cy="8138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6220" y="0"/>
            <a:ext cx="12192000" cy="6858000"/>
          </a:xfrm>
          <a:prstGeom prst="rect">
            <a:avLst/>
          </a:prstGeom>
          <a:solidFill>
            <a:srgbClr val="1F4E79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279" y="1368027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SecureDocs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02711" y="3696110"/>
            <a:ext cx="914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28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49" name="Straight Connector 2048"/>
          <p:cNvCxnSpPr/>
          <p:nvPr/>
        </p:nvCxnSpPr>
        <p:spPr>
          <a:xfrm>
            <a:off x="5638800" y="3627120"/>
            <a:ext cx="595884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638" y="1101742"/>
            <a:ext cx="4301984" cy="53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11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757" y="2"/>
            <a:ext cx="3975244" cy="863029"/>
          </a:xfrm>
        </p:spPr>
        <p:txBody>
          <a:bodyPr>
            <a:normAutofit fontScale="90000"/>
          </a:bodyPr>
          <a:lstStyle/>
          <a:p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>Point of issue Security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284272"/>
            <a:ext cx="11353800" cy="468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SzPct val="130000"/>
              <a:buNone/>
            </a:pPr>
            <a:r>
              <a:rPr lang="en-GB" sz="2800" dirty="0">
                <a:solidFill>
                  <a:schemeClr val="bg2">
                    <a:lumMod val="75000"/>
                  </a:schemeClr>
                </a:solidFill>
              </a:rPr>
              <a:t>Security is about layers…</a:t>
            </a:r>
          </a:p>
          <a:p>
            <a:pPr lvl="0">
              <a:lnSpc>
                <a:spcPct val="150000"/>
              </a:lnSpc>
              <a:buSzPct val="130000"/>
            </a:pPr>
            <a:endParaRPr lang="en-GB" sz="28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SzPct val="130000"/>
              <a:buNone/>
            </a:pPr>
            <a:r>
              <a:rPr lang="en-GB" sz="2800" dirty="0">
                <a:solidFill>
                  <a:schemeClr val="bg2">
                    <a:lumMod val="75000"/>
                  </a:schemeClr>
                </a:solidFill>
              </a:rPr>
              <a:t>Document security is a combination of paper, pre-print, and </a:t>
            </a:r>
            <a:r>
              <a:rPr lang="en-GB" sz="2800" i="1" dirty="0">
                <a:solidFill>
                  <a:schemeClr val="bg2">
                    <a:lumMod val="75000"/>
                  </a:schemeClr>
                </a:solidFill>
              </a:rPr>
              <a:t>personalisation…</a:t>
            </a:r>
          </a:p>
          <a:p>
            <a:pPr marL="0" lvl="0" indent="0">
              <a:lnSpc>
                <a:spcPct val="150000"/>
              </a:lnSpc>
              <a:buSzPct val="130000"/>
              <a:buNone/>
            </a:pPr>
            <a:r>
              <a:rPr lang="en-GB" sz="2800" i="1" dirty="0">
                <a:solidFill>
                  <a:schemeClr val="bg2">
                    <a:lumMod val="75000"/>
                  </a:schemeClr>
                </a:solidFill>
              </a:rPr>
              <a:t>Securing vital records at the point of issue through enhanced personalisation techniques ensures that stolen base-stock does not provide the criminal with an authentic document!</a:t>
            </a:r>
          </a:p>
          <a:p>
            <a:endParaRPr lang="en-GB" sz="2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0895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32658"/>
            <a:ext cx="4191000" cy="609451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  <a:normAutofit/>
          </a:bodyPr>
          <a:lstStyle/>
          <a:p>
            <a:pPr algn="r" defTabSz="914145"/>
            <a:r>
              <a:rPr lang="en-US" sz="2391" b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Document Security: Layers</a:t>
            </a:r>
            <a:endParaRPr lang="en-US" b="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black">
          <a:xfrm>
            <a:off x="1817587" y="1035409"/>
            <a:ext cx="8117205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GB" sz="4000" b="1" i="0" kern="1200" spc="-100">
                <a:solidFill>
                  <a:schemeClr val="tx1"/>
                </a:solidFill>
                <a:latin typeface="+mj-lt"/>
                <a:ea typeface="+mj-ea"/>
                <a:cs typeface="HP Simplified" pitchFamily="34" charset="0"/>
              </a:defRPr>
            </a:lvl1pPr>
          </a:lstStyle>
          <a:p>
            <a:pPr algn="ctr" fontAlgn="base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Helvetica Light" charset="0"/>
              </a:rPr>
              <a:t>Document Security Layers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618340644"/>
              </p:ext>
            </p:extLst>
          </p:nvPr>
        </p:nvGraphicFramePr>
        <p:xfrm>
          <a:off x="2586636" y="1501069"/>
          <a:ext cx="6857167" cy="4459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9194044" y="5282992"/>
            <a:ext cx="1481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Base Stock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85416" y="4235131"/>
            <a:ext cx="2747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Special Ink / Static MP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Static UV Logo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748430" y="3408962"/>
            <a:ext cx="30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Variable / Personalized Data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00401" y="2602785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Authenticate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654844" y="173375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Identify &amp; Locate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58456" y="1504396"/>
            <a:ext cx="7571873" cy="26822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886144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-1" y="217186"/>
            <a:ext cx="4197245" cy="452825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  <a:normAutofit/>
          </a:bodyPr>
          <a:lstStyle/>
          <a:p>
            <a:pPr algn="r" defTabSz="914145"/>
            <a:r>
              <a:rPr lang="en-US" sz="2391" b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Document Security: Layers</a:t>
            </a:r>
            <a:endParaRPr lang="en-US" b="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black">
          <a:xfrm>
            <a:off x="1981200" y="1060169"/>
            <a:ext cx="796810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GB" sz="4000" b="1" i="0" kern="1200" spc="-100">
                <a:solidFill>
                  <a:schemeClr val="tx1"/>
                </a:solidFill>
                <a:latin typeface="+mj-lt"/>
                <a:ea typeface="+mj-ea"/>
                <a:cs typeface="HP Simplified" pitchFamily="34" charset="0"/>
              </a:defRPr>
            </a:lvl1pPr>
          </a:lstStyle>
          <a:p>
            <a:pPr algn="ctr" fontAlgn="base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Helvetica Light" charset="0"/>
              </a:rPr>
              <a:t>Document Security Layers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434614948"/>
              </p:ext>
            </p:extLst>
          </p:nvPr>
        </p:nvGraphicFramePr>
        <p:xfrm>
          <a:off x="2676786" y="1732524"/>
          <a:ext cx="6857167" cy="4459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9194044" y="5282992"/>
            <a:ext cx="1481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Base Stock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85416" y="4235131"/>
            <a:ext cx="2747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Special Ink / Static MP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Static UV Logo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748430" y="3408962"/>
            <a:ext cx="3678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Variable / Personalized Data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00401" y="2602785"/>
            <a:ext cx="1868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Authenticate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77905" y="1808405"/>
            <a:ext cx="2309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Identify &amp; Locate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3011746" y="1793084"/>
            <a:ext cx="2499920" cy="1216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H="1">
            <a:off x="2999714" y="1825257"/>
            <a:ext cx="12032" cy="186858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 flipV="1">
            <a:off x="2999714" y="3693844"/>
            <a:ext cx="1628435" cy="23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V="1">
            <a:off x="11582400" y="3605470"/>
            <a:ext cx="336882" cy="950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V="1">
            <a:off x="11919282" y="1820780"/>
            <a:ext cx="0" cy="178469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>
            <a:off x="8558461" y="1820780"/>
            <a:ext cx="3360821" cy="5053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 bwMode="black">
          <a:xfrm>
            <a:off x="6187407" y="2148877"/>
            <a:ext cx="8117205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GB" sz="4000" b="1" i="0" kern="1200" spc="-100">
                <a:solidFill>
                  <a:schemeClr val="tx1"/>
                </a:solidFill>
                <a:latin typeface="+mj-lt"/>
                <a:ea typeface="+mj-ea"/>
                <a:cs typeface="HP Simplified" pitchFamily="34" charset="0"/>
              </a:defRPr>
            </a:lvl1pPr>
          </a:lstStyle>
          <a:p>
            <a:pPr algn="ctr" fontAlgn="base"/>
            <a:r>
              <a:rPr lang="en-US" sz="253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 charset="0"/>
              </a:rPr>
              <a:t>Point of Issuance / </a:t>
            </a:r>
          </a:p>
          <a:p>
            <a:pPr algn="ctr" fontAlgn="base"/>
            <a:r>
              <a:rPr lang="en-US" sz="253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 charset="0"/>
              </a:rPr>
              <a:t>On-Demand</a:t>
            </a:r>
          </a:p>
          <a:p>
            <a:pPr algn="ctr" fontAlgn="base"/>
            <a:r>
              <a:rPr lang="en-US" sz="253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 charset="0"/>
              </a:rPr>
              <a:t>Security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362" y="2148877"/>
            <a:ext cx="3704548" cy="10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959970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 Trace  – Tagging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700" y="3799115"/>
            <a:ext cx="6152474" cy="2057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Sample Use Case:</a:t>
            </a:r>
          </a:p>
          <a:p>
            <a:pPr marL="0" indent="0">
              <a:buNone/>
            </a:pPr>
            <a:r>
              <a:rPr lang="en-US" sz="2000" dirty="0"/>
              <a:t>To help with regulatory compliance enforcement, insurance company prints job metadata tag onto special forms containing personal health information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5887126" y="1218689"/>
            <a:ext cx="53033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Smart serialization tags allow real-time marking enabling a subsequent audit via the use of third-party solutions.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For example: Exploitation of the metadata generated for the constitution of a database.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63" y="1152287"/>
            <a:ext cx="3432345" cy="47126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56525" y="1231485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Doe 12/15/2016 3:31 UTC 162.45.354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874583" y="5284095"/>
            <a:ext cx="2806106" cy="3603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74368" y="5305907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Doe 12/15/2016 3:31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UTC 162.45.354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207" y="5342433"/>
            <a:ext cx="660901" cy="15682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33486" y="5095212"/>
            <a:ext cx="3333811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Doe 12/15/2016 3:31 UTC 162.45.354  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Troysys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jdoe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ID 11456 John Doe 12/15/2016 3:31 UTC 162.45.354  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Troysys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jdoe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ID 11456  John Doe 12/15/2016 3:31 UTC 162.45.354  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Troysys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jdoe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ID 11456  John Doe 12/15/2016 3:31 UTC 162.45.354  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Troysys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jdoe</a:t>
            </a: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ID 11456  John Doe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18631" y="5435237"/>
            <a:ext cx="5437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1108985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656525" y="1218689"/>
            <a:ext cx="1978653" cy="2469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2382" y="1889056"/>
            <a:ext cx="3820269" cy="41779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857" y="2111268"/>
            <a:ext cx="3363109" cy="201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289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568763" y="1185898"/>
            <a:ext cx="5527545" cy="5400628"/>
            <a:chOff x="6493956" y="1059389"/>
            <a:chExt cx="5360587" cy="52375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93956" y="1059389"/>
              <a:ext cx="4826049" cy="399397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042"/>
            <a:stretch/>
          </p:blipFill>
          <p:spPr>
            <a:xfrm>
              <a:off x="8495033" y="1662634"/>
              <a:ext cx="3359510" cy="463425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SecureMark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Mobile Document Verification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688" y="1532958"/>
            <a:ext cx="568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  <a:cs typeface="Calibri" panose="020F0502020204030204" pitchFamily="34" charset="0"/>
              </a:rPr>
              <a:t>SecureMark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  <a:cs typeface="Calibri" panose="020F0502020204030204" pitchFamily="34" charset="0"/>
              </a:rPr>
              <a:t> allows you to add a high density encrypted QR code for offline digital authentication and verification of key data.</a:t>
            </a:r>
          </a:p>
        </p:txBody>
      </p:sp>
    </p:spTree>
    <p:extLst>
      <p:ext uri="{BB962C8B-B14F-4D97-AF65-F5344CB8AC3E}">
        <p14:creationId xmlns:p14="http://schemas.microsoft.com/office/powerpoint/2010/main" xmlns="" val="3536285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10" y="267262"/>
            <a:ext cx="11176053" cy="6397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SecureMark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Key Features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983" y="1069662"/>
            <a:ext cx="3505200" cy="487772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477582" y="4996844"/>
            <a:ext cx="333341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 Light" panose="020F0302020204030204"/>
                <a:ea typeface="Open Sans" panose="020B0606030504020204" pitchFamily="34" charset="0"/>
                <a:cs typeface="Open Sans" panose="020B0606030504020204" pitchFamily="34" charset="0"/>
              </a:rPr>
              <a:t>Real Time, Offline Mobile Verification with </a:t>
            </a:r>
            <a:r>
              <a:rPr lang="en-US" sz="1600" dirty="0" err="1">
                <a:solidFill>
                  <a:prstClr val="black"/>
                </a:solidFill>
                <a:latin typeface="Calibri Light" panose="020F0302020204030204"/>
                <a:ea typeface="Open Sans" panose="020B0606030504020204" pitchFamily="34" charset="0"/>
                <a:cs typeface="Open Sans" panose="020B0606030504020204" pitchFamily="34" charset="0"/>
              </a:rPr>
              <a:t>SecureDocs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/>
                <a:ea typeface="Open Sans" panose="020B0606030504020204" pitchFamily="34" charset="0"/>
                <a:cs typeface="Open Sans" panose="020B0606030504020204" pitchFamily="34" charset="0"/>
              </a:rPr>
              <a:t> Mobile App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680" y="4985208"/>
            <a:ext cx="799723" cy="805396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407480" y="2808646"/>
            <a:ext cx="2559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Offline Verification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14326" y="3116492"/>
            <a:ext cx="4038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SecureDocs Document Verification uses a mobile app to verify sensitive information easily and securely. All data is stored in the code so can be verified without a connection.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396" y="4417220"/>
            <a:ext cx="2938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Encrypted, Secure Code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07480" y="4755761"/>
            <a:ext cx="3964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SecureMark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 propriety Code is encrypted via Private/Public Key Hash that prevents unauthorized scanning of the code and makes it impossible to replicate or counterfeit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31227" y="1307878"/>
            <a:ext cx="4265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Verify up to 1K of Sensitive Data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29309" y="1646419"/>
            <a:ext cx="4267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SecureMark can capture up to 1000 characters  during printing.  Data is embedded in secure QR code at the time of print.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2143" y="1646419"/>
            <a:ext cx="1654313" cy="325254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8647" y="2180099"/>
            <a:ext cx="2300611" cy="1903955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9303569" y="3462221"/>
            <a:ext cx="1544697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rgbClr val="00B050"/>
                </a:solidFill>
                <a:cs typeface="Calibri" panose="020F0502020204030204" pitchFamily="34" charset="0"/>
              </a:rPr>
              <a:t>Document Verified!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303569" y="4084054"/>
            <a:ext cx="1523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5B9BD5">
                    <a:lumMod val="50000"/>
                  </a:srgbClr>
                </a:solidFill>
                <a:cs typeface="Calibri" panose="020F0502020204030204" pitchFamily="34" charset="0"/>
              </a:rPr>
              <a:t>Invoice No: 1245</a:t>
            </a:r>
          </a:p>
          <a:p>
            <a:r>
              <a:rPr lang="en-US" sz="800" dirty="0">
                <a:solidFill>
                  <a:srgbClr val="5B9BD5">
                    <a:lumMod val="50000"/>
                  </a:srgbClr>
                </a:solidFill>
                <a:cs typeface="Calibri" panose="020F0502020204030204" pitchFamily="34" charset="0"/>
              </a:rPr>
              <a:t>Date: 11/15/2016</a:t>
            </a:r>
          </a:p>
          <a:p>
            <a:r>
              <a:rPr lang="en-US" sz="800" dirty="0">
                <a:solidFill>
                  <a:srgbClr val="5B9BD5">
                    <a:lumMod val="50000"/>
                  </a:srgbClr>
                </a:solidFill>
                <a:cs typeface="Calibri" panose="020F0502020204030204" pitchFamily="34" charset="0"/>
              </a:rPr>
              <a:t>Shipping Port: New York</a:t>
            </a:r>
          </a:p>
        </p:txBody>
      </p:sp>
    </p:spTree>
    <p:extLst>
      <p:ext uri="{BB962C8B-B14F-4D97-AF65-F5344CB8AC3E}">
        <p14:creationId xmlns:p14="http://schemas.microsoft.com/office/powerpoint/2010/main" xmlns="" val="17503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>
            <a:spLocks noGrp="1"/>
          </p:cNvSpPr>
          <p:nvPr>
            <p:ph idx="4294967295"/>
          </p:nvPr>
        </p:nvSpPr>
        <p:spPr>
          <a:xfrm>
            <a:off x="381000" y="2464697"/>
            <a:ext cx="11542964" cy="48926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 company with a global presence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End-to-end security printing solutions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Bespoke software, printers and consumables for secure document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personalisation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TROY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Authorised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HP to enhance printers, and cartridges for security printing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 Governments manage fraud, operational risk and comply with global regulations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308" y="1167497"/>
            <a:ext cx="2149656" cy="2566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2046"/>
            <a:ext cx="3085431" cy="12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646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407688" y="300372"/>
            <a:ext cx="11367546" cy="586597"/>
          </a:xfrm>
        </p:spPr>
        <p:txBody>
          <a:bodyPr>
            <a:noAutofit/>
          </a:bodyPr>
          <a:lstStyle/>
          <a:p>
            <a:r>
              <a:rPr lang="en-US" sz="4000" dirty="0"/>
              <a:t>Automated Redaction and Digital Verification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688" y="800638"/>
            <a:ext cx="9368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</a:rPr>
              <a:t>Redact and Secure Sensitive data in an Encrypted QR code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D7D31"/>
              </a:solidFill>
              <a:latin typeface="Calibri Light" panose="020F03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ED7D31"/>
              </a:solidFill>
              <a:latin typeface="Calibri Light" panose="020F03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ED7D31"/>
              </a:solidFill>
              <a:latin typeface="Calibri Light" panose="020F03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ED7D31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56068" y="1541086"/>
            <a:ext cx="69557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err="1">
                <a:solidFill>
                  <a:prstClr val="black"/>
                </a:solidFill>
                <a:latin typeface="Calibri Light" panose="020F0302020204030204"/>
              </a:rPr>
              <a:t>SecureMark</a:t>
            </a:r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 enables digital verification with a smart phone to quickly confirm the values on a document. </a:t>
            </a:r>
          </a:p>
          <a:p>
            <a:pPr lvl="1"/>
            <a:endParaRPr lang="en-US" sz="2800" dirty="0">
              <a:solidFill>
                <a:prstClr val="black"/>
              </a:solidFill>
              <a:latin typeface="Calibri Light" panose="020F0302020204030204"/>
            </a:endParaRPr>
          </a:p>
          <a:p>
            <a:pPr lvl="1"/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Combined with redaction, sensitive data fields can be protected from view, and embedded into </a:t>
            </a:r>
            <a:r>
              <a:rPr lang="en-US" sz="2800" dirty="0" err="1">
                <a:solidFill>
                  <a:prstClr val="black"/>
                </a:solidFill>
                <a:latin typeface="Calibri Light" panose="020F0302020204030204"/>
              </a:rPr>
              <a:t>SecureMark</a:t>
            </a:r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 codes retrievable with a scan.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2198" y="1221289"/>
            <a:ext cx="5986246" cy="49541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8027" y="1843729"/>
            <a:ext cx="2945796" cy="3408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5544" y="2518860"/>
            <a:ext cx="934217" cy="3408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9373" y="3828682"/>
            <a:ext cx="1451552" cy="3408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42"/>
          <a:stretch/>
        </p:blipFill>
        <p:spPr>
          <a:xfrm>
            <a:off x="2468660" y="1958844"/>
            <a:ext cx="3464144" cy="47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816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8E385E-DE41-42C8-BAF0-9D483D97A9F5}"/>
              </a:ext>
            </a:extLst>
          </p:cNvPr>
          <p:cNvSpPr/>
          <p:nvPr/>
        </p:nvSpPr>
        <p:spPr>
          <a:xfrm>
            <a:off x="6230207" y="813665"/>
            <a:ext cx="5677557" cy="5418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95A3A0-CB61-4696-A5CF-FFA9B6BB63B3}"/>
              </a:ext>
            </a:extLst>
          </p:cNvPr>
          <p:cNvSpPr/>
          <p:nvPr/>
        </p:nvSpPr>
        <p:spPr>
          <a:xfrm>
            <a:off x="215243" y="805403"/>
            <a:ext cx="5677557" cy="5418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243" y="175596"/>
            <a:ext cx="9543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SecureDocs</a:t>
            </a:r>
            <a:r>
              <a: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“on-demand” security elements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899743" y="4787943"/>
            <a:ext cx="39274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A copy </a:t>
            </a:r>
            <a:r>
              <a:rPr lang="en-US" sz="1400" dirty="0" err="1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preventation</a:t>
            </a:r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 security layer, </a:t>
            </a:r>
            <a:r>
              <a:rPr lang="en-US" sz="1400" i="1" dirty="0" err="1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MicroPrinting</a:t>
            </a:r>
            <a:endParaRPr lang="en-US" sz="1400" i="1" dirty="0">
              <a:solidFill>
                <a:prstClr val="black"/>
              </a:solidFill>
              <a:latin typeface="Calibri Light" panose="020F0302020204030204"/>
              <a:sym typeface="Helvetica Light" charset="0"/>
            </a:endParaRPr>
          </a:p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requires loop magnification to read and will become</a:t>
            </a:r>
          </a:p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illegible after photocopying. Injecting variable data into traditional </a:t>
            </a:r>
            <a:r>
              <a:rPr lang="en-US" sz="1400" i="1" dirty="0" err="1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MicroPrint</a:t>
            </a:r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  further increases  document security against fraudulent alteration</a:t>
            </a:r>
            <a:endParaRPr lang="fr-FR" sz="1400" dirty="0">
              <a:solidFill>
                <a:prstClr val="black"/>
              </a:solidFill>
              <a:latin typeface="Calibri Light" panose="020F0302020204030204"/>
              <a:sym typeface="Helvetica Light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2206353" y="1362385"/>
            <a:ext cx="36864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0751" hangingPunct="0"/>
            <a:r>
              <a:rPr lang="en-US" sz="1400" dirty="0" err="1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TROYMark</a:t>
            </a:r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 - unique watermark of variable data, printed diagonally across the document. Visible or invisible fluorescing UV Ink</a:t>
            </a:r>
            <a:r>
              <a:rPr lang="fr-FR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 options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7904774" y="4923797"/>
            <a:ext cx="39274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Prevent unauthorized copying, a </a:t>
            </a:r>
            <a:r>
              <a:rPr lang="en-US" sz="1400" i="1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Pantograph</a:t>
            </a:r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 is a copy-evident feature which gives a user-defined security message, such as Copy or Void on the photocopied or scanned</a:t>
            </a:r>
            <a:r>
              <a:rPr lang="fr-FR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 duplicate.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7735937" y="1594324"/>
            <a:ext cx="392740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sym typeface="Helvetica Light" charset="0"/>
              </a:rPr>
              <a:t>A Ghost Image creates an additional security layer by placing a secondary photo ID, or company seal, in SecureUV on the document</a:t>
            </a:r>
            <a:endParaRPr lang="fr-FR" sz="1400" dirty="0">
              <a:solidFill>
                <a:prstClr val="black"/>
              </a:solidFill>
              <a:latin typeface="Calibri Light" panose="020F0302020204030204"/>
              <a:sym typeface="Helvetica Light" charset="0"/>
            </a:endParaRPr>
          </a:p>
        </p:txBody>
      </p:sp>
      <p:pic>
        <p:nvPicPr>
          <p:cNvPr id="20" name="Picture 51">
            <a:extLst>
              <a:ext uri="{FF2B5EF4-FFF2-40B4-BE49-F238E27FC236}">
                <a16:creationId xmlns:a16="http://schemas.microsoft.com/office/drawing/2014/main" xmlns="" id="{7487653B-5DE6-451D-A9B6-623F62AF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274" y="2925680"/>
            <a:ext cx="3379855" cy="419857"/>
          </a:xfrm>
          <a:prstGeom prst="rect">
            <a:avLst/>
          </a:prstGeom>
          <a:ln w="19050">
            <a:noFill/>
          </a:ln>
        </p:spPr>
      </p:pic>
      <p:sp>
        <p:nvSpPr>
          <p:cNvPr id="22" name="Text Box 19">
            <a:extLst>
              <a:ext uri="{FF2B5EF4-FFF2-40B4-BE49-F238E27FC236}">
                <a16:creationId xmlns:a16="http://schemas.microsoft.com/office/drawing/2014/main" xmlns="" id="{B1612872-8149-4A23-8BD5-9B8785FDF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796" y="3376998"/>
            <a:ext cx="55263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Smart serialization tagging allows for audit trail tracking and offline traceability. Each document (and page) is assigned a unique, non-sequential serial code which contains important information about each print job, including who, when, and where a document was printed.</a:t>
            </a:r>
            <a:endParaRPr lang="fr-FR" sz="1400" dirty="0">
              <a:solidFill>
                <a:prstClr val="black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xmlns="" id="{00470673-F4F7-4BE8-A769-DB0CC867B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607" y="3011552"/>
            <a:ext cx="41434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A proprietary QR code is encrypted, via a</a:t>
            </a:r>
          </a:p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hashed algorithm, which prevents unauthorized users</a:t>
            </a:r>
          </a:p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from scanning the code and makes counterfeiting</a:t>
            </a:r>
          </a:p>
          <a:p>
            <a:pPr defTabSz="410751" hangingPunct="0"/>
            <a:r>
              <a:rPr lang="en-US" sz="14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impossible.</a:t>
            </a:r>
            <a:endParaRPr lang="fr-FR" sz="1400" dirty="0">
              <a:solidFill>
                <a:prstClr val="black"/>
              </a:solidFill>
              <a:latin typeface="Calibri Light" panose="020F0302020204030204"/>
              <a:cs typeface="Calibri" panose="020F050202020403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2DAFD6AC-D3F3-476F-834B-A9E45B1CB52D}"/>
              </a:ext>
            </a:extLst>
          </p:cNvPr>
          <p:cNvGrpSpPr/>
          <p:nvPr/>
        </p:nvGrpSpPr>
        <p:grpSpPr>
          <a:xfrm>
            <a:off x="233510" y="1209463"/>
            <a:ext cx="2001416" cy="1123525"/>
            <a:chOff x="1916052" y="1796607"/>
            <a:chExt cx="1760840" cy="954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96772EF-A0A3-4F9C-83F5-944CB2B8588E}"/>
                </a:ext>
              </a:extLst>
            </p:cNvPr>
            <p:cNvSpPr/>
            <p:nvPr/>
          </p:nvSpPr>
          <p:spPr>
            <a:xfrm>
              <a:off x="1916052" y="1796607"/>
              <a:ext cx="1760840" cy="95410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  <p:pic>
          <p:nvPicPr>
            <p:cNvPr id="27" name="Picture 1">
              <a:extLst>
                <a:ext uri="{FF2B5EF4-FFF2-40B4-BE49-F238E27FC236}">
                  <a16:creationId xmlns:a16="http://schemas.microsoft.com/office/drawing/2014/main" xmlns="" id="{13227367-9FAD-444E-A369-BF89B0F74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0116" y="1861186"/>
              <a:ext cx="847066" cy="8092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24" descr="Picture3">
              <a:extLst>
                <a:ext uri="{FF2B5EF4-FFF2-40B4-BE49-F238E27FC236}">
                  <a16:creationId xmlns:a16="http://schemas.microsoft.com/office/drawing/2014/main" xmlns="" id="{2F346B69-73FE-4719-8CFC-0AD5E5CD6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882" y="1987348"/>
              <a:ext cx="777465" cy="59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7735937" y="1284547"/>
            <a:ext cx="365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hangingPunct="0"/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UV </a:t>
            </a:r>
            <a:r>
              <a:rPr lang="fr-FR" b="1" dirty="0" err="1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Ghost</a:t>
            </a:r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 Image/</a:t>
            </a:r>
            <a:r>
              <a:rPr lang="fr-FR" b="1" dirty="0" err="1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Watermark</a:t>
            </a:r>
            <a:endParaRPr lang="fr-FR" b="1" dirty="0">
              <a:solidFill>
                <a:prstClr val="black"/>
              </a:solidFill>
              <a:cs typeface="Calibri" panose="020F0502020204030204" pitchFamily="34" charset="0"/>
              <a:sym typeface="Helvetica Ligh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18691" y="2950942"/>
            <a:ext cx="174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hangingPunct="0"/>
            <a:r>
              <a:rPr lang="fr-FR" b="1" dirty="0" err="1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Print</a:t>
            </a:r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 Trace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66137" y="2675926"/>
            <a:ext cx="174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hangingPunct="0"/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Secure Mark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14" y="2757600"/>
            <a:ext cx="1289530" cy="13015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459" y="1241020"/>
            <a:ext cx="1353946" cy="1349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50" y="4588151"/>
            <a:ext cx="1487539" cy="1199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1441" y="4616139"/>
            <a:ext cx="1473305" cy="12928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206353" y="1056355"/>
            <a:ext cx="281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hangingPunct="0"/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Variable-Data </a:t>
            </a:r>
            <a:r>
              <a:rPr lang="fr-FR" b="1" dirty="0" err="1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TROYMark</a:t>
            </a:r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™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25980" y="4616139"/>
            <a:ext cx="305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hangingPunct="0"/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Copy </a:t>
            </a:r>
            <a:r>
              <a:rPr lang="fr-FR" b="1" dirty="0" err="1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Prevention</a:t>
            </a:r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 </a:t>
            </a:r>
            <a:r>
              <a:rPr lang="fr-FR" b="1" dirty="0" err="1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Pantograph</a:t>
            </a:r>
            <a:endParaRPr lang="fr-FR" b="1" dirty="0">
              <a:solidFill>
                <a:prstClr val="black"/>
              </a:solidFill>
              <a:cs typeface="Calibri" panose="020F0502020204030204" pitchFamily="34" charset="0"/>
              <a:sym typeface="Helvetica Light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84581" y="4490504"/>
            <a:ext cx="279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hangingPunct="0"/>
            <a:r>
              <a:rPr lang="fr-FR" b="1" dirty="0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Variable </a:t>
            </a:r>
            <a:r>
              <a:rPr lang="fr-FR" b="1" dirty="0" err="1">
                <a:solidFill>
                  <a:prstClr val="black"/>
                </a:solidFill>
                <a:cs typeface="Calibri" panose="020F0502020204030204" pitchFamily="34" charset="0"/>
                <a:sym typeface="Helvetica Light" charset="0"/>
              </a:rPr>
              <a:t>MicroPrint</a:t>
            </a:r>
            <a:endParaRPr lang="fr-FR" b="1" dirty="0">
              <a:solidFill>
                <a:prstClr val="black"/>
              </a:solidFill>
              <a:cs typeface="Calibri" panose="020F0502020204030204" pitchFamily="34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1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28" grpId="0"/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3751" y="1750235"/>
            <a:ext cx="2827928" cy="3935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9929" y="2232204"/>
            <a:ext cx="1654313" cy="3252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2971" y="2729187"/>
            <a:ext cx="2300611" cy="19039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41355" y="4048006"/>
            <a:ext cx="1544697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rgbClr val="00B050"/>
                </a:solidFill>
                <a:cs typeface="Calibri" panose="020F0502020204030204" pitchFamily="34" charset="0"/>
              </a:rPr>
              <a:t>Document Verified!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41355" y="4669839"/>
            <a:ext cx="1523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5B9BD5">
                    <a:lumMod val="50000"/>
                  </a:srgbClr>
                </a:solidFill>
                <a:cs typeface="Calibri" panose="020F0502020204030204" pitchFamily="34" charset="0"/>
              </a:rPr>
              <a:t>Invoice No: 1245</a:t>
            </a:r>
          </a:p>
          <a:p>
            <a:r>
              <a:rPr lang="en-US" sz="800" dirty="0">
                <a:solidFill>
                  <a:srgbClr val="5B9BD5">
                    <a:lumMod val="50000"/>
                  </a:srgbClr>
                </a:solidFill>
                <a:cs typeface="Calibri" panose="020F0502020204030204" pitchFamily="34" charset="0"/>
              </a:rPr>
              <a:t>Date: 11/15/2016</a:t>
            </a:r>
          </a:p>
          <a:p>
            <a:r>
              <a:rPr lang="en-US" sz="800" dirty="0">
                <a:solidFill>
                  <a:srgbClr val="5B9BD5">
                    <a:lumMod val="50000"/>
                  </a:srgbClr>
                </a:solidFill>
                <a:cs typeface="Calibri" panose="020F0502020204030204" pitchFamily="34" charset="0"/>
              </a:rPr>
              <a:t>Shipping Port: New York</a:t>
            </a:r>
          </a:p>
        </p:txBody>
      </p:sp>
      <p:pic>
        <p:nvPicPr>
          <p:cNvPr id="1026" name="Picture 2" descr="http://store.hp.com/UKStore/Html/Merch/Images/c04942227_1750x1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22343" y1="31362" x2="22343" y2="31362"/>
                        <a14:foregroundMark x1="45257" y1="21868" x2="45257" y2="21868"/>
                        <a14:foregroundMark x1="46171" y1="18521" x2="46171" y2="18521"/>
                        <a14:foregroundMark x1="37257" y1="15175" x2="37257" y2="15175"/>
                        <a14:foregroundMark x1="27429" y1="15331" x2="27429" y2="15331"/>
                        <a14:foregroundMark x1="24457" y1="15331" x2="24457" y2="15331"/>
                        <a14:foregroundMark x1="46571" y1="14553" x2="46571" y2="14553"/>
                        <a14:foregroundMark x1="75714" y1="22179" x2="75714" y2="22179"/>
                        <a14:foregroundMark x1="48343" y1="15175" x2="48343" y2="15175"/>
                        <a14:foregroundMark x1="48743" y1="14086" x2="48743" y2="14086"/>
                        <a14:foregroundMark x1="42971" y1="15331" x2="42971" y2="15331"/>
                        <a14:foregroundMark x1="39771" y1="15253" x2="39771" y2="15253"/>
                        <a14:foregroundMark x1="42057" y1="15486" x2="42057" y2="15486"/>
                        <a14:foregroundMark x1="40914" y1="15253" x2="40914" y2="15253"/>
                        <a14:foregroundMark x1="39371" y1="15253" x2="39371" y2="15253"/>
                        <a14:foregroundMark x1="37829" y1="15331" x2="37829" y2="15331"/>
                        <a14:foregroundMark x1="35486" y1="15175" x2="35486" y2="15175"/>
                        <a14:foregroundMark x1="33029" y1="15409" x2="33029" y2="15409"/>
                        <a14:foregroundMark x1="34743" y1="15175" x2="34743" y2="15175"/>
                        <a14:foregroundMark x1="31600" y1="15253" x2="31600" y2="15253"/>
                        <a14:foregroundMark x1="32343" y1="15175" x2="32343" y2="15175"/>
                        <a14:foregroundMark x1="29200" y1="15175" x2="29200" y2="15175"/>
                        <a14:backgroundMark x1="74857" y1="32918" x2="74857" y2="32918"/>
                        <a14:backgroundMark x1="64400" y1="35564" x2="64400" y2="35564"/>
                        <a14:backgroundMark x1="62514" y1="35564" x2="62514" y2="35564"/>
                        <a14:backgroundMark x1="60514" y1="35798" x2="60514" y2="35798"/>
                        <a14:backgroundMark x1="59029" y1="36031" x2="59029" y2="36031"/>
                        <a14:backgroundMark x1="58114" y1="36187" x2="58114" y2="36187"/>
                        <a14:backgroundMark x1="57429" y1="36265" x2="57429" y2="36265"/>
                        <a14:backgroundMark x1="56800" y1="36420" x2="56800" y2="36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117" y="2110636"/>
            <a:ext cx="4595099" cy="33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1"/>
          <p:cNvSpPr txBox="1">
            <a:spLocks/>
          </p:cNvSpPr>
          <p:nvPr/>
        </p:nvSpPr>
        <p:spPr>
          <a:xfrm>
            <a:off x="304800" y="1807378"/>
            <a:ext cx="4993450" cy="424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75000"/>
                  </a:schemeClr>
                </a:solidFill>
                <a:latin typeface="PT Serif" panose="020A060304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75000"/>
                  </a:schemeClr>
                </a:solidFill>
                <a:latin typeface="PT Serif" panose="020A060304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75000"/>
                  </a:schemeClr>
                </a:solidFill>
                <a:latin typeface="PT Serif" panose="020A060304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75000"/>
                  </a:schemeClr>
                </a:solidFill>
                <a:latin typeface="PT Serif" panose="020A060304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TROY SecureDocs </a:t>
            </a: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is a software solution designed to add</a:t>
            </a:r>
            <a:r>
              <a:rPr lang="en-US" sz="2400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 personalized, on demand, layered security to each document at the point of issue to increase security of important documents and sensitive data.</a:t>
            </a:r>
            <a:endParaRPr lang="en-US" sz="24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2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433" y="254189"/>
            <a:ext cx="2906744" cy="5889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7086" y="998127"/>
            <a:ext cx="9987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</a:rPr>
              <a:t>SecureDocs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</a:rPr>
              <a:t> extends document security to the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</a:rPr>
              <a:t>personalisation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89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1679575" y="712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1831975" y="8651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6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1984375" y="10175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black">
          <a:xfrm>
            <a:off x="158788" y="993764"/>
            <a:ext cx="5688220" cy="156649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GB" sz="4000" b="1" i="0" kern="1200" spc="-100">
                <a:solidFill>
                  <a:schemeClr val="tx1"/>
                </a:solidFill>
                <a:latin typeface="+mj-lt"/>
                <a:ea typeface="+mj-ea"/>
                <a:cs typeface="HP Simplified" pitchFamily="34" charset="0"/>
              </a:defRPr>
            </a:lvl1pPr>
          </a:lstStyle>
          <a:p>
            <a:r>
              <a:rPr lang="en-US" sz="2800" dirty="0">
                <a:solidFill>
                  <a:srgbClr val="5F5F5F">
                    <a:lumMod val="75000"/>
                  </a:srgbClr>
                </a:solidFill>
              </a:rPr>
              <a:t>Ultra-Violet (Invisible) inks</a:t>
            </a:r>
          </a:p>
          <a:p>
            <a:pPr>
              <a:lnSpc>
                <a:spcPts val="1200"/>
              </a:lnSpc>
            </a:pPr>
            <a:endParaRPr lang="en-US" sz="2800" dirty="0">
              <a:solidFill>
                <a:srgbClr val="5F5F5F">
                  <a:lumMod val="75000"/>
                </a:srgbClr>
              </a:solidFill>
            </a:endParaRPr>
          </a:p>
          <a:p>
            <a:pPr marL="347461" indent="-182875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Prints invisible and fluoresces blue under UV light</a:t>
            </a:r>
          </a:p>
          <a:p>
            <a:pPr marL="347461" indent="-182875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Utilizes Y cartridge to produce UV Print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16" y="2257775"/>
            <a:ext cx="2425972" cy="204438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5" name="Title 2"/>
          <p:cNvSpPr txBox="1">
            <a:spLocks/>
          </p:cNvSpPr>
          <p:nvPr/>
        </p:nvSpPr>
        <p:spPr>
          <a:xfrm>
            <a:off x="270456" y="-8907"/>
            <a:ext cx="9687937" cy="8630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Univers LT Std 47 Cn Lt" panose="020B0406020202040204" pitchFamily="34" charset="0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rgbClr val="FFFFFF"/>
                </a:solidFill>
              </a:rPr>
              <a:t>TROY Secure UV Inks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095"/>
          <a:stretch/>
        </p:blipFill>
        <p:spPr>
          <a:xfrm>
            <a:off x="5630772" y="1026174"/>
            <a:ext cx="4524009" cy="5734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141" y="3979370"/>
            <a:ext cx="1368035" cy="3227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5141" y="3034945"/>
            <a:ext cx="1715859" cy="34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5141" y="5288869"/>
            <a:ext cx="1563459" cy="3250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9673" y="2257776"/>
            <a:ext cx="1921126" cy="32799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906302" y="953057"/>
            <a:ext cx="153258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Vital Record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2379" y="2257775"/>
            <a:ext cx="2242505" cy="2137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2898" y="4745249"/>
            <a:ext cx="2248751" cy="17373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4997" y="4630340"/>
            <a:ext cx="2588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F5F5F">
                    <a:lumMod val="75000"/>
                  </a:srgbClr>
                </a:solidFill>
              </a:rPr>
              <a:t>Fluorescing Black inks</a:t>
            </a:r>
          </a:p>
        </p:txBody>
      </p:sp>
    </p:spTree>
    <p:extLst>
      <p:ext uri="{BB962C8B-B14F-4D97-AF65-F5344CB8AC3E}">
        <p14:creationId xmlns:p14="http://schemas.microsoft.com/office/powerpoint/2010/main" xmlns="" val="962211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generation secure “Smart” document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5448" y="1146823"/>
            <a:ext cx="3397569" cy="4727945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8021780" y="1223023"/>
            <a:ext cx="2888390" cy="1229232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0C9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5236" y="1223023"/>
            <a:ext cx="2660074" cy="1229232"/>
          </a:xfrm>
          <a:prstGeom prst="roundRect">
            <a:avLst/>
          </a:prstGeom>
          <a:solidFill>
            <a:schemeClr val="bg2"/>
          </a:solidFill>
          <a:ln w="53975">
            <a:solidFill>
              <a:srgbClr val="0C9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5235" y="2830150"/>
            <a:ext cx="2660073" cy="1229232"/>
          </a:xfrm>
          <a:prstGeom prst="roundRect">
            <a:avLst/>
          </a:prstGeom>
          <a:solidFill>
            <a:schemeClr val="bg2"/>
          </a:solidFill>
          <a:ln w="53975">
            <a:solidFill>
              <a:srgbClr val="0C9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21779" y="2809087"/>
            <a:ext cx="2888391" cy="1229232"/>
          </a:xfrm>
          <a:prstGeom prst="roundRect">
            <a:avLst/>
          </a:prstGeom>
          <a:solidFill>
            <a:schemeClr val="bg2"/>
          </a:solidFill>
          <a:ln w="53975">
            <a:solidFill>
              <a:srgbClr val="0C9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21778" y="4440490"/>
            <a:ext cx="2888392" cy="1229232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0C9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5235" y="4516690"/>
            <a:ext cx="2660073" cy="1229232"/>
          </a:xfrm>
          <a:prstGeom prst="roundRect">
            <a:avLst/>
          </a:prstGeom>
          <a:solidFill>
            <a:schemeClr val="bg2"/>
          </a:solidFill>
          <a:ln w="57150">
            <a:solidFill>
              <a:srgbClr val="0C9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>
            <a:stCxn id="14" idx="3"/>
          </p:cNvCxnSpPr>
          <p:nvPr/>
        </p:nvCxnSpPr>
        <p:spPr>
          <a:xfrm>
            <a:off x="3685310" y="1837639"/>
            <a:ext cx="1450570" cy="14021"/>
          </a:xfrm>
          <a:prstGeom prst="straightConnector1">
            <a:avLst/>
          </a:prstGeom>
          <a:ln w="28575">
            <a:solidFill>
              <a:srgbClr val="0099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3"/>
          </p:cNvCxnSpPr>
          <p:nvPr/>
        </p:nvCxnSpPr>
        <p:spPr>
          <a:xfrm>
            <a:off x="3685308" y="3444766"/>
            <a:ext cx="1084812" cy="784334"/>
          </a:xfrm>
          <a:prstGeom prst="straightConnector1">
            <a:avLst/>
          </a:prstGeom>
          <a:ln w="28575">
            <a:solidFill>
              <a:srgbClr val="0099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723643" y="5162995"/>
            <a:ext cx="878837" cy="408012"/>
          </a:xfrm>
          <a:prstGeom prst="straightConnector1">
            <a:avLst/>
          </a:prstGeom>
          <a:ln w="28575">
            <a:solidFill>
              <a:srgbClr val="0C95D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171677" y="1706159"/>
            <a:ext cx="791479" cy="15961"/>
          </a:xfrm>
          <a:prstGeom prst="straightConnector1">
            <a:avLst/>
          </a:prstGeom>
          <a:ln w="28575">
            <a:solidFill>
              <a:srgbClr val="0C95D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1"/>
          </p:cNvCxnSpPr>
          <p:nvPr/>
        </p:nvCxnSpPr>
        <p:spPr>
          <a:xfrm flipH="1" flipV="1">
            <a:off x="7362437" y="2858237"/>
            <a:ext cx="659342" cy="565466"/>
          </a:xfrm>
          <a:prstGeom prst="straightConnector1">
            <a:avLst/>
          </a:prstGeom>
          <a:ln w="28575">
            <a:solidFill>
              <a:srgbClr val="0099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363194" y="5131306"/>
            <a:ext cx="599962" cy="424682"/>
          </a:xfrm>
          <a:prstGeom prst="straightConnector1">
            <a:avLst/>
          </a:prstGeom>
          <a:ln w="28575">
            <a:solidFill>
              <a:srgbClr val="0C95D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0505" y="5222047"/>
            <a:ext cx="520186" cy="52387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0" name="Picture 22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2198" y="1706159"/>
            <a:ext cx="710828" cy="5713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1" name="Picture 24" descr="Picture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2198" y="3297662"/>
            <a:ext cx="823050" cy="55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387" y="4852620"/>
            <a:ext cx="626918" cy="63136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1078832" y="1317763"/>
            <a:ext cx="2547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Anti-Copy Prevention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78832" y="2930509"/>
            <a:ext cx="2606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Variable Text Watermarking - </a:t>
            </a:r>
            <a:r>
              <a:rPr lang="en-US" sz="1200" b="1" dirty="0" err="1">
                <a:solidFill>
                  <a:prstClr val="black"/>
                </a:solidFill>
                <a:latin typeface="Calibri Light" panose="020F0302020204030204"/>
              </a:rPr>
              <a:t>TROYMark</a:t>
            </a:r>
            <a:endParaRPr lang="en-US" sz="12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97196" y="4533338"/>
            <a:ext cx="2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C95D4"/>
                </a:solidFill>
                <a:latin typeface="Calibri Light" panose="020F0302020204030204"/>
              </a:rPr>
              <a:t>SecureMark</a:t>
            </a:r>
            <a:r>
              <a:rPr lang="en-US" sz="1200" b="1" dirty="0">
                <a:solidFill>
                  <a:srgbClr val="0C95D4"/>
                </a:solidFill>
                <a:latin typeface="Calibri Light" panose="020F0302020204030204"/>
              </a:rPr>
              <a:t> - Digital Document Verification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53527" y="2863650"/>
            <a:ext cx="2606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 Light" panose="020F0302020204030204"/>
              </a:rPr>
              <a:t>Optical Watermarking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65929" y="4570548"/>
            <a:ext cx="2606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C95D4"/>
                </a:solidFill>
                <a:latin typeface="Calibri Light" panose="020F0302020204030204"/>
              </a:rPr>
              <a:t>PrintTrace</a:t>
            </a:r>
            <a:r>
              <a:rPr lang="en-US" sz="1200" b="1" dirty="0">
                <a:solidFill>
                  <a:srgbClr val="0C95D4"/>
                </a:solidFill>
                <a:latin typeface="Calibri Light" panose="020F0302020204030204"/>
              </a:rPr>
              <a:t> – Document Traceability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50148" y="1327047"/>
            <a:ext cx="2606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C95D4"/>
                </a:solidFill>
                <a:latin typeface="Calibri Light" panose="020F0302020204030204"/>
              </a:rPr>
              <a:t>Document Fingerprinting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0148" y="3213487"/>
            <a:ext cx="631457" cy="63145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198" y="4911348"/>
            <a:ext cx="1770665" cy="21995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53" name="Rectangle 52"/>
          <p:cNvSpPr/>
          <p:nvPr/>
        </p:nvSpPr>
        <p:spPr>
          <a:xfrm>
            <a:off x="1089659" y="5162995"/>
            <a:ext cx="25827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Smart serialization tags allows tracking and traceability targeting risk mitigation and full audit trail reporting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862678" y="4819184"/>
            <a:ext cx="1695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Document verification adds a small encrypted QR code for offline digital authentication and verification a key data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760434" y="3161824"/>
            <a:ext cx="1900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Simple anti-copy watermark feature.  Insert custom image or dynamically capture existing document logo or image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150148" y="1581560"/>
            <a:ext cx="2510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 Light" panose="020F0302020204030204"/>
              </a:rPr>
              <a:t>Automatically identified documents based on key attributes of the document.  Apply security features based on documents that meet the fingerprint ID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932025" y="1669574"/>
            <a:ext cx="16573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Copy evident Pantographs or </a:t>
            </a:r>
            <a:r>
              <a:rPr lang="en-US" sz="1000" dirty="0" err="1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MicroPrinting</a:t>
            </a:r>
            <a:r>
              <a:rPr lang="en-US" sz="1000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 to identify unauthorized copying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993960" y="3239197"/>
            <a:ext cx="18816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A unique variable data watermark, printed diagonally across the document</a:t>
            </a:r>
          </a:p>
        </p:txBody>
      </p:sp>
    </p:spTree>
    <p:extLst>
      <p:ext uri="{BB962C8B-B14F-4D97-AF65-F5344CB8AC3E}">
        <p14:creationId xmlns:p14="http://schemas.microsoft.com/office/powerpoint/2010/main" xmlns="" val="2387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SecureUV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Printers and Inks</a:t>
            </a:r>
          </a:p>
        </p:txBody>
      </p:sp>
      <p:pic>
        <p:nvPicPr>
          <p:cNvPr id="2050" name="Picture 2" descr="https://shop.troygroup.com/media/catalog/product/cache/1/image/700x700/9df78eab33525d08d6e5fb8d27136e95/0/2/02-20642-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16" t="187" r="10970" b="-187"/>
          <a:stretch/>
        </p:blipFill>
        <p:spPr bwMode="auto">
          <a:xfrm>
            <a:off x="223759" y="1579119"/>
            <a:ext cx="247560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hop.troygroup.com/media/catalog/product/cache/1/image/700x700/9df78eab33525d08d6e5fb8d27136e95/t/r/troy_pagewide_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6595" y="1607011"/>
            <a:ext cx="3098426" cy="30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0139" y="4491990"/>
            <a:ext cx="31312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PageWide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SecureUV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452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Centralized /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De-centralized Security Printing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55ppm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4,500 pages/month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574" y="4500370"/>
            <a:ext cx="28282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PageWide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SecureUV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556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Centralized Security Printing</a:t>
            </a:r>
          </a:p>
          <a:p>
            <a:pPr algn="ctr"/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75ppm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7,500 pages/month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0383" y="4502488"/>
            <a:ext cx="31312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SecureUV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OfficeJet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8210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De-centralized Security Printing</a:t>
            </a:r>
          </a:p>
          <a:p>
            <a:pPr algn="ctr"/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22ppm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1,500 pages/month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3100" y="464721"/>
            <a:ext cx="1765565" cy="1760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9549" y="464721"/>
            <a:ext cx="1769359" cy="1768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97617" y="2612254"/>
            <a:ext cx="2196558" cy="14296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7443" y="2393747"/>
            <a:ext cx="2642657" cy="18666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65001" y="4502488"/>
            <a:ext cx="32617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Mobile </a:t>
            </a:r>
            <a:r>
              <a:rPr lang="en-US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SecureUV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200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Remote/Mobile Security Printing</a:t>
            </a:r>
          </a:p>
          <a:p>
            <a:pPr algn="ctr"/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20ppm</a:t>
            </a:r>
          </a:p>
          <a:p>
            <a:pPr algn="ctr"/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1,500 pages/month</a:t>
            </a:r>
          </a:p>
        </p:txBody>
      </p:sp>
    </p:spTree>
    <p:extLst>
      <p:ext uri="{BB962C8B-B14F-4D97-AF65-F5344CB8AC3E}">
        <p14:creationId xmlns:p14="http://schemas.microsoft.com/office/powerpoint/2010/main" xmlns="" val="1790834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784" y="1140559"/>
            <a:ext cx="1143749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0">
              <a:buSzPct val="135000"/>
            </a:pPr>
            <a:endParaRPr lang="en-US" sz="2000" b="1" dirty="0">
              <a:solidFill>
                <a:srgbClr val="283D6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Opportunity:</a:t>
            </a:r>
          </a:p>
          <a:p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security document is not secure until the variable data on the document is secure. 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Majority of document fraud occurs by attacking the personalised data by changing names, dates, serial numbers, monetary value etc.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Securing the personalisation at point-of-issue prevents genuine stationery being stolen and personalised by fraudsters on standard desktop printers.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marR="95250" lvl="0" indent="-285750">
              <a:buSzPct val="135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dditional layer of security at point of issue removes risk of stolen stationery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95250" lvl="0" indent="-342900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Increases integrity and value to the customer with additional security at the point of issue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283D66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508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TROY Value Proposition  </a:t>
            </a:r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5249847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424365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/>
              <a:t>Vital Records (Birth, Marriage, Death, Divorce certificates)</a:t>
            </a:r>
          </a:p>
          <a:p>
            <a:r>
              <a:rPr lang="en-GB" sz="2800" dirty="0"/>
              <a:t>Registration documents (vehicle, gun, boat, aircraft..)</a:t>
            </a:r>
          </a:p>
          <a:p>
            <a:r>
              <a:rPr lang="en-GB" sz="2800" dirty="0"/>
              <a:t>Certificates of Compliance / Authenticity / Manufacture</a:t>
            </a:r>
          </a:p>
          <a:p>
            <a:r>
              <a:rPr lang="en-GB" sz="2800" dirty="0"/>
              <a:t>Land Registry / Title Deeds</a:t>
            </a:r>
          </a:p>
          <a:p>
            <a:r>
              <a:rPr lang="en-GB" sz="2800" dirty="0"/>
              <a:t>Tax </a:t>
            </a:r>
            <a:r>
              <a:rPr lang="en-GB" sz="2800" dirty="0" err="1"/>
              <a:t>Banderoles</a:t>
            </a:r>
            <a:r>
              <a:rPr lang="en-GB" sz="2800" dirty="0"/>
              <a:t> / Tax Receipts</a:t>
            </a:r>
          </a:p>
          <a:p>
            <a:r>
              <a:rPr lang="en-GB" sz="2800" dirty="0"/>
              <a:t>ID Cards / Temporary ID documents</a:t>
            </a:r>
          </a:p>
          <a:p>
            <a:r>
              <a:rPr lang="en-GB" sz="2800" dirty="0"/>
              <a:t>Food Vouchers and certification (organic etc)</a:t>
            </a:r>
          </a:p>
          <a:p>
            <a:r>
              <a:rPr lang="en-GB" sz="2800" dirty="0"/>
              <a:t>Diplomas and Exam Certificates</a:t>
            </a:r>
          </a:p>
          <a:p>
            <a:r>
              <a:rPr lang="en-GB" sz="2800" dirty="0"/>
              <a:t>Medical Prescriptions </a:t>
            </a:r>
          </a:p>
          <a:p>
            <a:r>
              <a:rPr lang="en-GB" sz="2800" dirty="0"/>
              <a:t>Licenses, Permits</a:t>
            </a:r>
          </a:p>
          <a:p>
            <a:r>
              <a:rPr lang="en-GB" sz="2800" dirty="0"/>
              <a:t>Legal documents / contracts</a:t>
            </a:r>
          </a:p>
          <a:p>
            <a:r>
              <a:rPr lang="en-GB" sz="2800" dirty="0"/>
              <a:t>Insurance Documents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0" dirty="0">
                <a:solidFill>
                  <a:srgbClr val="FFFFFF"/>
                </a:solidFill>
              </a:rPr>
              <a:t>Documents we can help Secure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2823129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4098639"/>
            <a:ext cx="10515600" cy="2062165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Employer Certificate confirming employee status for vital workers</a:t>
            </a:r>
          </a:p>
          <a:p>
            <a:r>
              <a:rPr lang="en-GB" sz="2800" dirty="0"/>
              <a:t>Certificate of vaccination  </a:t>
            </a:r>
          </a:p>
          <a:p>
            <a:r>
              <a:rPr lang="en-GB" sz="2800" dirty="0"/>
              <a:t>Certificate of immunity</a:t>
            </a:r>
          </a:p>
          <a:p>
            <a:r>
              <a:rPr lang="en-GB" sz="2800" dirty="0"/>
              <a:t>Medical Prescriptions </a:t>
            </a:r>
          </a:p>
          <a:p>
            <a:r>
              <a:rPr lang="en-GB" sz="2800" dirty="0"/>
              <a:t>Licenses, Permits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0" dirty="0">
                <a:solidFill>
                  <a:srgbClr val="FFFFFF"/>
                </a:solidFill>
              </a:rPr>
              <a:t>Pandemic specific opportunities we can help Secure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4CE422-7F05-4243-9AFD-12279141BC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4033421" cy="25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166006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319CA89-7E51-4731-A411-96601C916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1752600"/>
            <a:ext cx="6553200" cy="4892693"/>
          </a:xfrm>
        </p:spPr>
        <p:txBody>
          <a:bodyPr/>
          <a:lstStyle/>
          <a:p>
            <a:pPr marL="446" lvl="0" indent="0" defTabSz="410751" fontAlgn="base" hangingPunct="0">
              <a:lnSpc>
                <a:spcPct val="103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Vital Records (Birth, Marriage, Death) </a:t>
            </a:r>
          </a:p>
          <a:p>
            <a:pPr marL="446" lvl="0" indent="0" defTabSz="410751" fontAlgn="base" hangingPunct="0">
              <a:lnSpc>
                <a:spcPts val="8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  <a:sym typeface="Helvetica Light" charset="0"/>
            </a:endParaRPr>
          </a:p>
          <a:p>
            <a:pPr marL="522368" lvl="1" indent="-200911" defTabSz="410751" fontAlgn="base" hangingPunct="0">
              <a:lnSpc>
                <a:spcPct val="103000"/>
              </a:lnSpc>
              <a:spcBef>
                <a:spcPts val="0"/>
              </a:spcBef>
              <a:buBlip>
                <a:blip r:embed="rId2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130 locations </a:t>
            </a:r>
          </a:p>
          <a:p>
            <a:pPr marL="522368" lvl="1" indent="-200911" defTabSz="410751" fontAlgn="base" hangingPunct="0">
              <a:lnSpc>
                <a:spcPct val="103000"/>
              </a:lnSpc>
              <a:spcBef>
                <a:spcPts val="0"/>
              </a:spcBef>
              <a:buBlip>
                <a:blip r:embed="rId2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Birth, Marriage and Death Certificates</a:t>
            </a:r>
          </a:p>
          <a:p>
            <a:pPr marL="522368" lvl="1" indent="-200911" defTabSz="410751" fontAlgn="base" hangingPunct="0">
              <a:lnSpc>
                <a:spcPct val="103000"/>
              </a:lnSpc>
              <a:spcBef>
                <a:spcPts val="0"/>
              </a:spcBef>
              <a:buBlip>
                <a:blip r:embed="rId2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TROY Solution: 200 UV Printers and </a:t>
            </a:r>
            <a:r>
              <a:rPr lang="en-US" sz="20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Securedocs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Licenses</a:t>
            </a:r>
          </a:p>
          <a:p>
            <a:pPr marL="522368" lvl="1" indent="-200911" defTabSz="410751" fontAlgn="base" hangingPunct="0">
              <a:lnSpc>
                <a:spcPct val="103000"/>
              </a:lnSpc>
              <a:spcBef>
                <a:spcPts val="0"/>
              </a:spcBef>
              <a:buBlip>
                <a:blip r:embed="rId2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QR code, Serialization</a:t>
            </a:r>
          </a:p>
          <a:p>
            <a:pPr marL="522368" lvl="1" indent="-200911" defTabSz="410751" fontAlgn="base" hangingPunct="0">
              <a:lnSpc>
                <a:spcPct val="103000"/>
              </a:lnSpc>
              <a:spcBef>
                <a:spcPts val="0"/>
              </a:spcBef>
              <a:buBlip>
                <a:blip r:embed="rId2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MicroPrint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and </a:t>
            </a:r>
            <a:r>
              <a:rPr lang="en-US" sz="20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TROYmark</a:t>
            </a:r>
            <a:endParaRPr lang="en-US" sz="20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  <a:sym typeface="Helvetica Light" charset="0"/>
            </a:endParaRPr>
          </a:p>
          <a:p>
            <a:pPr marL="522368" lvl="1" indent="-200911" defTabSz="410751" fontAlgn="base" hangingPunct="0">
              <a:lnSpc>
                <a:spcPct val="103000"/>
              </a:lnSpc>
              <a:spcBef>
                <a:spcPts val="0"/>
              </a:spcBef>
              <a:buBlip>
                <a:blip r:embed="rId2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Ghost image, UV inks</a:t>
            </a:r>
          </a:p>
          <a:p>
            <a:pPr marL="522368" lvl="1" indent="-200911" defTabSz="410751" fontAlgn="base" hangingPunct="0">
              <a:lnSpc>
                <a:spcPct val="103000"/>
              </a:lnSpc>
              <a:spcBef>
                <a:spcPts val="0"/>
              </a:spcBef>
              <a:buBlip>
                <a:blip r:embed="rId2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$1.3M deal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53A515E-D700-4C58-8265-BCB2BA61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Vital Records: East Africa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46BB3C-8D4B-45CD-B175-CF831C89C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4038600" cy="5632785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DFECDF-40F7-43B7-BD72-FFF302E25707}"/>
              </a:ext>
            </a:extLst>
          </p:cNvPr>
          <p:cNvSpPr/>
          <p:nvPr/>
        </p:nvSpPr>
        <p:spPr>
          <a:xfrm>
            <a:off x="1600200" y="1752600"/>
            <a:ext cx="6858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2595067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1447801" y="1199002"/>
            <a:ext cx="3657601" cy="611707"/>
          </a:xfrm>
          <a:prstGeom prst="rect">
            <a:avLst/>
          </a:prstGeom>
        </p:spPr>
        <p:txBody>
          <a:bodyPr vert="horz" wrap="square" lIns="0" tIns="11431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1" i="0" u="none" strike="noStrike" kern="0" cap="none" spc="-11" normalizeH="0" baseline="0" noProof="0" dirty="0">
                <a:ln>
                  <a:noFill/>
                </a:ln>
                <a:solidFill>
                  <a:srgbClr val="F5822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5</a:t>
            </a:r>
            <a:r>
              <a:rPr kumimoji="0" lang="en-US" sz="3900" b="1" i="0" u="none" strike="noStrike" kern="0" cap="none" spc="-11" normalizeH="0" baseline="0" noProof="0" dirty="0">
                <a:ln>
                  <a:noFill/>
                </a:ln>
                <a:solidFill>
                  <a:srgbClr val="F5822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5</a:t>
            </a:r>
            <a:r>
              <a:rPr kumimoji="0" sz="3900" b="1" i="0" u="none" strike="noStrike" kern="0" cap="none" spc="-15" normalizeH="0" baseline="5108" noProof="0" dirty="0">
                <a:ln>
                  <a:noFill/>
                </a:ln>
                <a:solidFill>
                  <a:srgbClr val="F5822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+</a:t>
            </a:r>
            <a:r>
              <a:rPr kumimoji="0" sz="3900" b="1" i="0" u="none" strike="noStrike" kern="0" cap="none" spc="-97" normalizeH="0" baseline="5108" noProof="0" dirty="0">
                <a:ln>
                  <a:noFill/>
                </a:ln>
                <a:solidFill>
                  <a:srgbClr val="F5822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3900" b="1" i="0" u="none" strike="noStrike" kern="0" cap="none" spc="-15" normalizeH="0" baseline="0" noProof="0" dirty="0">
                <a:ln>
                  <a:noFill/>
                </a:ln>
                <a:solidFill>
                  <a:srgbClr val="F5822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YEARS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52601" y="1802401"/>
            <a:ext cx="2895601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Building Trust </a:t>
            </a:r>
            <a:r>
              <a:rPr kumimoji="0" sz="1800" b="0" i="0" u="none" strike="noStrike" kern="0" cap="none" spc="1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&amp;</a:t>
            </a:r>
            <a:r>
              <a:rPr kumimoji="0" sz="1800" b="0" i="0" u="none" strike="noStrike" kern="0" cap="none" spc="-2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Security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7853" y="1947322"/>
            <a:ext cx="879947" cy="470771"/>
          </a:xfrm>
          <a:prstGeom prst="rect">
            <a:avLst/>
          </a:prstGeom>
        </p:spPr>
        <p:txBody>
          <a:bodyPr vert="horz" wrap="square" lIns="0" tIns="16511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1" b="0" i="0" u="none" strike="noStrike" kern="0" cap="none" spc="-51" normalizeH="0" baseline="0" noProof="0" dirty="0">
                <a:ln>
                  <a:noFill/>
                </a:ln>
                <a:solidFill>
                  <a:srgbClr val="F5822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1963</a:t>
            </a:r>
            <a:endParaRPr kumimoji="0" sz="295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81517" y="2527315"/>
            <a:ext cx="4909185" cy="0"/>
          </a:xfrm>
          <a:custGeom>
            <a:avLst/>
            <a:gdLst/>
            <a:ahLst/>
            <a:cxnLst/>
            <a:rect l="l" t="t" r="r" b="b"/>
            <a:pathLst>
              <a:path w="4909185">
                <a:moveTo>
                  <a:pt x="0" y="0"/>
                </a:moveTo>
                <a:lnTo>
                  <a:pt x="4908918" y="0"/>
                </a:lnTo>
              </a:path>
            </a:pathLst>
          </a:custGeom>
          <a:ln w="45453">
            <a:solidFill>
              <a:srgbClr val="F582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99723" y="2436412"/>
            <a:ext cx="182245" cy="182245"/>
          </a:xfrm>
          <a:custGeom>
            <a:avLst/>
            <a:gdLst/>
            <a:ahLst/>
            <a:cxnLst/>
            <a:rect l="l" t="t" r="r" b="b"/>
            <a:pathLst>
              <a:path w="182244" h="182244">
                <a:moveTo>
                  <a:pt x="90893" y="181800"/>
                </a:moveTo>
                <a:lnTo>
                  <a:pt x="126275" y="174658"/>
                </a:lnTo>
                <a:lnTo>
                  <a:pt x="155167" y="155179"/>
                </a:lnTo>
                <a:lnTo>
                  <a:pt x="174645" y="126288"/>
                </a:lnTo>
                <a:lnTo>
                  <a:pt x="181787" y="90906"/>
                </a:lnTo>
                <a:lnTo>
                  <a:pt x="174645" y="55523"/>
                </a:lnTo>
                <a:lnTo>
                  <a:pt x="155167" y="26627"/>
                </a:lnTo>
                <a:lnTo>
                  <a:pt x="126275" y="7144"/>
                </a:lnTo>
                <a:lnTo>
                  <a:pt x="90893" y="0"/>
                </a:lnTo>
                <a:lnTo>
                  <a:pt x="55512" y="7144"/>
                </a:lnTo>
                <a:lnTo>
                  <a:pt x="26620" y="26627"/>
                </a:lnTo>
                <a:lnTo>
                  <a:pt x="7142" y="55523"/>
                </a:lnTo>
                <a:lnTo>
                  <a:pt x="0" y="90906"/>
                </a:lnTo>
                <a:lnTo>
                  <a:pt x="7142" y="126288"/>
                </a:lnTo>
                <a:lnTo>
                  <a:pt x="26620" y="155179"/>
                </a:lnTo>
                <a:lnTo>
                  <a:pt x="55512" y="174658"/>
                </a:lnTo>
                <a:lnTo>
                  <a:pt x="90893" y="181800"/>
                </a:lnTo>
                <a:close/>
              </a:path>
            </a:pathLst>
          </a:custGeom>
          <a:ln w="45453">
            <a:solidFill>
              <a:srgbClr val="F582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05865" y="2460153"/>
            <a:ext cx="184785" cy="134620"/>
          </a:xfrm>
          <a:custGeom>
            <a:avLst/>
            <a:gdLst/>
            <a:ahLst/>
            <a:cxnLst/>
            <a:rect l="l" t="t" r="r" b="b"/>
            <a:pathLst>
              <a:path w="184785" h="134619">
                <a:moveTo>
                  <a:pt x="0" y="0"/>
                </a:moveTo>
                <a:lnTo>
                  <a:pt x="184569" y="67157"/>
                </a:lnTo>
                <a:lnTo>
                  <a:pt x="0" y="134327"/>
                </a:lnTo>
              </a:path>
            </a:pathLst>
          </a:custGeom>
          <a:ln w="45453">
            <a:solidFill>
              <a:srgbClr val="F582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248400" y="1199001"/>
            <a:ext cx="5603267" cy="611707"/>
          </a:xfrm>
          <a:prstGeom prst="rect">
            <a:avLst/>
          </a:prstGeom>
        </p:spPr>
        <p:txBody>
          <a:bodyPr vert="horz" wrap="square" lIns="0" tIns="11431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1" i="0" u="none" strike="noStrike" kern="0" cap="none" spc="-5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5 BILLION</a:t>
            </a:r>
            <a:r>
              <a:rPr kumimoji="0" sz="3900" b="1" i="0" u="none" strike="noStrike" kern="0" cap="none" spc="-51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3900" b="1" i="0" u="none" strike="noStrike" kern="0" cap="none" spc="-11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ANNUALLY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553201" y="1791277"/>
            <a:ext cx="4931444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Checks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Printed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Globally</a:t>
            </a:r>
            <a:r>
              <a:rPr kumimoji="0" sz="1800" b="0" i="0" u="none" strike="noStrike" kern="0" cap="none" spc="-7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with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our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1800" b="0" i="0" u="none" strike="noStrike" kern="0" cap="none" spc="-11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MICR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Toner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074810" y="2217078"/>
            <a:ext cx="1068071" cy="410209"/>
          </a:xfrm>
          <a:custGeom>
            <a:avLst/>
            <a:gdLst/>
            <a:ahLst/>
            <a:cxnLst/>
            <a:rect l="l" t="t" r="r" b="b"/>
            <a:pathLst>
              <a:path w="1068070" h="410210">
                <a:moveTo>
                  <a:pt x="0" y="409867"/>
                </a:moveTo>
                <a:lnTo>
                  <a:pt x="1068044" y="409867"/>
                </a:lnTo>
                <a:lnTo>
                  <a:pt x="1068044" y="0"/>
                </a:lnTo>
                <a:lnTo>
                  <a:pt x="0" y="0"/>
                </a:lnTo>
                <a:lnTo>
                  <a:pt x="0" y="409867"/>
                </a:lnTo>
                <a:close/>
              </a:path>
            </a:pathLst>
          </a:custGeom>
          <a:ln w="11734">
            <a:solidFill>
              <a:srgbClr val="00499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9068945" y="2275091"/>
            <a:ext cx="1080135" cy="421640"/>
          </a:xfrm>
          <a:custGeom>
            <a:avLst/>
            <a:gdLst/>
            <a:ahLst/>
            <a:cxnLst/>
            <a:rect l="l" t="t" r="r" b="b"/>
            <a:pathLst>
              <a:path w="1080134" h="421639">
                <a:moveTo>
                  <a:pt x="0" y="421601"/>
                </a:moveTo>
                <a:lnTo>
                  <a:pt x="1079766" y="421601"/>
                </a:lnTo>
                <a:lnTo>
                  <a:pt x="1079766" y="0"/>
                </a:lnTo>
                <a:lnTo>
                  <a:pt x="0" y="0"/>
                </a:lnTo>
                <a:lnTo>
                  <a:pt x="0" y="421601"/>
                </a:lnTo>
                <a:close/>
              </a:path>
            </a:pathLst>
          </a:custGeom>
          <a:solidFill>
            <a:srgbClr val="00499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9112161" y="2330767"/>
            <a:ext cx="387985" cy="0"/>
          </a:xfrm>
          <a:custGeom>
            <a:avLst/>
            <a:gdLst/>
            <a:ahLst/>
            <a:cxnLst/>
            <a:rect l="l" t="t" r="r" b="b"/>
            <a:pathLst>
              <a:path w="387984">
                <a:moveTo>
                  <a:pt x="0" y="0"/>
                </a:moveTo>
                <a:lnTo>
                  <a:pt x="387476" y="0"/>
                </a:lnTo>
              </a:path>
            </a:pathLst>
          </a:custGeom>
          <a:ln w="32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112160" y="2397251"/>
            <a:ext cx="303531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2907" y="0"/>
                </a:lnTo>
              </a:path>
            </a:pathLst>
          </a:custGeom>
          <a:ln w="32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9112161" y="2485885"/>
            <a:ext cx="992505" cy="0"/>
          </a:xfrm>
          <a:custGeom>
            <a:avLst/>
            <a:gdLst/>
            <a:ahLst/>
            <a:cxnLst/>
            <a:rect l="l" t="t" r="r" b="b"/>
            <a:pathLst>
              <a:path w="992504">
                <a:moveTo>
                  <a:pt x="0" y="0"/>
                </a:moveTo>
                <a:lnTo>
                  <a:pt x="992238" y="0"/>
                </a:lnTo>
              </a:path>
            </a:pathLst>
          </a:custGeom>
          <a:ln w="32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9263622" y="2574531"/>
            <a:ext cx="370205" cy="0"/>
          </a:xfrm>
          <a:custGeom>
            <a:avLst/>
            <a:gdLst/>
            <a:ahLst/>
            <a:cxnLst/>
            <a:rect l="l" t="t" r="r" b="b"/>
            <a:pathLst>
              <a:path w="370204">
                <a:moveTo>
                  <a:pt x="0" y="0"/>
                </a:moveTo>
                <a:lnTo>
                  <a:pt x="370052" y="0"/>
                </a:lnTo>
              </a:path>
            </a:pathLst>
          </a:custGeom>
          <a:ln w="32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9263622" y="2641015"/>
            <a:ext cx="370205" cy="0"/>
          </a:xfrm>
          <a:custGeom>
            <a:avLst/>
            <a:gdLst/>
            <a:ahLst/>
            <a:cxnLst/>
            <a:rect l="l" t="t" r="r" b="b"/>
            <a:pathLst>
              <a:path w="370204">
                <a:moveTo>
                  <a:pt x="0" y="0"/>
                </a:moveTo>
                <a:lnTo>
                  <a:pt x="370052" y="0"/>
                </a:lnTo>
              </a:path>
            </a:pathLst>
          </a:custGeom>
          <a:ln w="326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9861829" y="2314423"/>
            <a:ext cx="242571" cy="66675"/>
          </a:xfrm>
          <a:custGeom>
            <a:avLst/>
            <a:gdLst/>
            <a:ahLst/>
            <a:cxnLst/>
            <a:rect l="l" t="t" r="r" b="b"/>
            <a:pathLst>
              <a:path w="242570" h="66675">
                <a:moveTo>
                  <a:pt x="0" y="66484"/>
                </a:moveTo>
                <a:lnTo>
                  <a:pt x="242570" y="66484"/>
                </a:lnTo>
                <a:lnTo>
                  <a:pt x="242570" y="0"/>
                </a:lnTo>
                <a:lnTo>
                  <a:pt x="0" y="0"/>
                </a:lnTo>
                <a:lnTo>
                  <a:pt x="0" y="664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691748" y="2154652"/>
            <a:ext cx="598805" cy="598805"/>
          </a:xfrm>
          <a:custGeom>
            <a:avLst/>
            <a:gdLst/>
            <a:ahLst/>
            <a:cxnLst/>
            <a:rect l="l" t="t" r="r" b="b"/>
            <a:pathLst>
              <a:path w="598804" h="598805">
                <a:moveTo>
                  <a:pt x="299300" y="0"/>
                </a:moveTo>
                <a:lnTo>
                  <a:pt x="250751" y="3917"/>
                </a:lnTo>
                <a:lnTo>
                  <a:pt x="204697" y="15258"/>
                </a:lnTo>
                <a:lnTo>
                  <a:pt x="161753" y="33406"/>
                </a:lnTo>
                <a:lnTo>
                  <a:pt x="122536" y="57746"/>
                </a:lnTo>
                <a:lnTo>
                  <a:pt x="87661" y="87661"/>
                </a:lnTo>
                <a:lnTo>
                  <a:pt x="57746" y="122536"/>
                </a:lnTo>
                <a:lnTo>
                  <a:pt x="33406" y="161753"/>
                </a:lnTo>
                <a:lnTo>
                  <a:pt x="15258" y="204697"/>
                </a:lnTo>
                <a:lnTo>
                  <a:pt x="3917" y="250751"/>
                </a:lnTo>
                <a:lnTo>
                  <a:pt x="0" y="299300"/>
                </a:lnTo>
                <a:lnTo>
                  <a:pt x="3917" y="347850"/>
                </a:lnTo>
                <a:lnTo>
                  <a:pt x="15258" y="393904"/>
                </a:lnTo>
                <a:lnTo>
                  <a:pt x="33406" y="436848"/>
                </a:lnTo>
                <a:lnTo>
                  <a:pt x="57746" y="476065"/>
                </a:lnTo>
                <a:lnTo>
                  <a:pt x="87661" y="510940"/>
                </a:lnTo>
                <a:lnTo>
                  <a:pt x="122536" y="540855"/>
                </a:lnTo>
                <a:lnTo>
                  <a:pt x="161753" y="565195"/>
                </a:lnTo>
                <a:lnTo>
                  <a:pt x="204697" y="583343"/>
                </a:lnTo>
                <a:lnTo>
                  <a:pt x="250751" y="594684"/>
                </a:lnTo>
                <a:lnTo>
                  <a:pt x="299300" y="598601"/>
                </a:lnTo>
                <a:lnTo>
                  <a:pt x="347850" y="594684"/>
                </a:lnTo>
                <a:lnTo>
                  <a:pt x="393904" y="583343"/>
                </a:lnTo>
                <a:lnTo>
                  <a:pt x="436848" y="565195"/>
                </a:lnTo>
                <a:lnTo>
                  <a:pt x="476065" y="540855"/>
                </a:lnTo>
                <a:lnTo>
                  <a:pt x="510940" y="510940"/>
                </a:lnTo>
                <a:lnTo>
                  <a:pt x="540855" y="476065"/>
                </a:lnTo>
                <a:lnTo>
                  <a:pt x="565195" y="436848"/>
                </a:lnTo>
                <a:lnTo>
                  <a:pt x="583343" y="393904"/>
                </a:lnTo>
                <a:lnTo>
                  <a:pt x="594684" y="347850"/>
                </a:lnTo>
                <a:lnTo>
                  <a:pt x="598601" y="299300"/>
                </a:lnTo>
                <a:lnTo>
                  <a:pt x="594684" y="250751"/>
                </a:lnTo>
                <a:lnTo>
                  <a:pt x="583343" y="204697"/>
                </a:lnTo>
                <a:lnTo>
                  <a:pt x="565195" y="161753"/>
                </a:lnTo>
                <a:lnTo>
                  <a:pt x="540855" y="122536"/>
                </a:lnTo>
                <a:lnTo>
                  <a:pt x="510940" y="87661"/>
                </a:lnTo>
                <a:lnTo>
                  <a:pt x="476065" y="57746"/>
                </a:lnTo>
                <a:lnTo>
                  <a:pt x="436848" y="33406"/>
                </a:lnTo>
                <a:lnTo>
                  <a:pt x="393904" y="15258"/>
                </a:lnTo>
                <a:lnTo>
                  <a:pt x="347850" y="3917"/>
                </a:lnTo>
                <a:lnTo>
                  <a:pt x="299300" y="0"/>
                </a:lnTo>
                <a:close/>
              </a:path>
            </a:pathLst>
          </a:custGeom>
          <a:solidFill>
            <a:srgbClr val="00499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885299" y="2232133"/>
            <a:ext cx="212091" cy="443865"/>
          </a:xfrm>
          <a:custGeom>
            <a:avLst/>
            <a:gdLst/>
            <a:ahLst/>
            <a:cxnLst/>
            <a:rect l="l" t="t" r="r" b="b"/>
            <a:pathLst>
              <a:path w="212090" h="443864">
                <a:moveTo>
                  <a:pt x="67627" y="290182"/>
                </a:moveTo>
                <a:lnTo>
                  <a:pt x="0" y="290182"/>
                </a:lnTo>
                <a:lnTo>
                  <a:pt x="1338" y="317407"/>
                </a:lnTo>
                <a:lnTo>
                  <a:pt x="12039" y="359583"/>
                </a:lnTo>
                <a:lnTo>
                  <a:pt x="50479" y="393898"/>
                </a:lnTo>
                <a:lnTo>
                  <a:pt x="94932" y="400354"/>
                </a:lnTo>
                <a:lnTo>
                  <a:pt x="94932" y="443636"/>
                </a:lnTo>
                <a:lnTo>
                  <a:pt x="117055" y="443636"/>
                </a:lnTo>
                <a:lnTo>
                  <a:pt x="117055" y="401091"/>
                </a:lnTo>
                <a:lnTo>
                  <a:pt x="135994" y="399096"/>
                </a:lnTo>
                <a:lnTo>
                  <a:pt x="183946" y="377977"/>
                </a:lnTo>
                <a:lnTo>
                  <a:pt x="204386" y="348957"/>
                </a:lnTo>
                <a:lnTo>
                  <a:pt x="94932" y="348957"/>
                </a:lnTo>
                <a:lnTo>
                  <a:pt x="87981" y="346852"/>
                </a:lnTo>
                <a:lnTo>
                  <a:pt x="68012" y="303922"/>
                </a:lnTo>
                <a:lnTo>
                  <a:pt x="67627" y="290182"/>
                </a:lnTo>
                <a:close/>
              </a:path>
              <a:path w="212090" h="443864">
                <a:moveTo>
                  <a:pt x="117055" y="0"/>
                </a:moveTo>
                <a:lnTo>
                  <a:pt x="94932" y="0"/>
                </a:lnTo>
                <a:lnTo>
                  <a:pt x="94932" y="39344"/>
                </a:lnTo>
                <a:lnTo>
                  <a:pt x="55336" y="48260"/>
                </a:lnTo>
                <a:lnTo>
                  <a:pt x="27055" y="66397"/>
                </a:lnTo>
                <a:lnTo>
                  <a:pt x="10087" y="93756"/>
                </a:lnTo>
                <a:lnTo>
                  <a:pt x="4432" y="130340"/>
                </a:lnTo>
                <a:lnTo>
                  <a:pt x="5492" y="145660"/>
                </a:lnTo>
                <a:lnTo>
                  <a:pt x="21399" y="188125"/>
                </a:lnTo>
                <a:lnTo>
                  <a:pt x="48264" y="216720"/>
                </a:lnTo>
                <a:lnTo>
                  <a:pt x="94932" y="249364"/>
                </a:lnTo>
                <a:lnTo>
                  <a:pt x="94932" y="348957"/>
                </a:lnTo>
                <a:lnTo>
                  <a:pt x="204386" y="348957"/>
                </a:lnTo>
                <a:lnTo>
                  <a:pt x="204606" y="348532"/>
                </a:lnTo>
                <a:lnTo>
                  <a:pt x="204685" y="348221"/>
                </a:lnTo>
                <a:lnTo>
                  <a:pt x="117055" y="348221"/>
                </a:lnTo>
                <a:lnTo>
                  <a:pt x="117055" y="263626"/>
                </a:lnTo>
                <a:lnTo>
                  <a:pt x="205046" y="263626"/>
                </a:lnTo>
                <a:lnTo>
                  <a:pt x="204854" y="262963"/>
                </a:lnTo>
                <a:lnTo>
                  <a:pt x="181309" y="227906"/>
                </a:lnTo>
                <a:lnTo>
                  <a:pt x="149771" y="204114"/>
                </a:lnTo>
                <a:lnTo>
                  <a:pt x="117055" y="183210"/>
                </a:lnTo>
                <a:lnTo>
                  <a:pt x="117055" y="167716"/>
                </a:lnTo>
                <a:lnTo>
                  <a:pt x="94932" y="167716"/>
                </a:lnTo>
                <a:lnTo>
                  <a:pt x="85890" y="158250"/>
                </a:lnTo>
                <a:lnTo>
                  <a:pt x="79433" y="148047"/>
                </a:lnTo>
                <a:lnTo>
                  <a:pt x="75560" y="137105"/>
                </a:lnTo>
                <a:lnTo>
                  <a:pt x="74269" y="125425"/>
                </a:lnTo>
                <a:lnTo>
                  <a:pt x="75560" y="113113"/>
                </a:lnTo>
                <a:lnTo>
                  <a:pt x="79433" y="103230"/>
                </a:lnTo>
                <a:lnTo>
                  <a:pt x="85890" y="95773"/>
                </a:lnTo>
                <a:lnTo>
                  <a:pt x="94932" y="90741"/>
                </a:lnTo>
                <a:lnTo>
                  <a:pt x="199663" y="90741"/>
                </a:lnTo>
                <a:lnTo>
                  <a:pt x="194493" y="76406"/>
                </a:lnTo>
                <a:lnTo>
                  <a:pt x="158432" y="46175"/>
                </a:lnTo>
                <a:lnTo>
                  <a:pt x="117055" y="39344"/>
                </a:lnTo>
                <a:lnTo>
                  <a:pt x="117055" y="0"/>
                </a:lnTo>
                <a:close/>
              </a:path>
              <a:path w="212090" h="443864">
                <a:moveTo>
                  <a:pt x="205046" y="263626"/>
                </a:moveTo>
                <a:lnTo>
                  <a:pt x="117055" y="263626"/>
                </a:lnTo>
                <a:lnTo>
                  <a:pt x="127816" y="274599"/>
                </a:lnTo>
                <a:lnTo>
                  <a:pt x="135504" y="286126"/>
                </a:lnTo>
                <a:lnTo>
                  <a:pt x="140117" y="298207"/>
                </a:lnTo>
                <a:lnTo>
                  <a:pt x="141655" y="310845"/>
                </a:lnTo>
                <a:lnTo>
                  <a:pt x="140117" y="324982"/>
                </a:lnTo>
                <a:lnTo>
                  <a:pt x="135504" y="335924"/>
                </a:lnTo>
                <a:lnTo>
                  <a:pt x="127816" y="343670"/>
                </a:lnTo>
                <a:lnTo>
                  <a:pt x="117055" y="348221"/>
                </a:lnTo>
                <a:lnTo>
                  <a:pt x="204685" y="348221"/>
                </a:lnTo>
                <a:lnTo>
                  <a:pt x="209771" y="328139"/>
                </a:lnTo>
                <a:lnTo>
                  <a:pt x="211491" y="303922"/>
                </a:lnTo>
                <a:lnTo>
                  <a:pt x="210755" y="289405"/>
                </a:lnTo>
                <a:lnTo>
                  <a:pt x="208541" y="275739"/>
                </a:lnTo>
                <a:lnTo>
                  <a:pt x="205046" y="263626"/>
                </a:lnTo>
                <a:close/>
              </a:path>
              <a:path w="212090" h="443864">
                <a:moveTo>
                  <a:pt x="117055" y="90741"/>
                </a:moveTo>
                <a:lnTo>
                  <a:pt x="94932" y="90741"/>
                </a:lnTo>
                <a:lnTo>
                  <a:pt x="94932" y="167716"/>
                </a:lnTo>
                <a:lnTo>
                  <a:pt x="117055" y="167716"/>
                </a:lnTo>
                <a:lnTo>
                  <a:pt x="117055" y="90741"/>
                </a:lnTo>
                <a:close/>
              </a:path>
              <a:path w="212090" h="443864">
                <a:moveTo>
                  <a:pt x="199663" y="90741"/>
                </a:moveTo>
                <a:lnTo>
                  <a:pt x="117055" y="90741"/>
                </a:lnTo>
                <a:lnTo>
                  <a:pt x="124434" y="93040"/>
                </a:lnTo>
                <a:lnTo>
                  <a:pt x="129768" y="97637"/>
                </a:lnTo>
                <a:lnTo>
                  <a:pt x="138214" y="141655"/>
                </a:lnTo>
                <a:lnTo>
                  <a:pt x="205841" y="141655"/>
                </a:lnTo>
                <a:lnTo>
                  <a:pt x="204579" y="115634"/>
                </a:lnTo>
                <a:lnTo>
                  <a:pt x="200796" y="93883"/>
                </a:lnTo>
                <a:lnTo>
                  <a:pt x="199663" y="907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" y="0"/>
            <a:ext cx="12189460" cy="1143000"/>
          </a:xfrm>
          <a:custGeom>
            <a:avLst/>
            <a:gdLst/>
            <a:ahLst/>
            <a:cxnLst/>
            <a:rect l="l" t="t" r="r" b="b"/>
            <a:pathLst>
              <a:path w="12189460" h="1143000">
                <a:moveTo>
                  <a:pt x="0" y="1143000"/>
                </a:moveTo>
                <a:lnTo>
                  <a:pt x="12188952" y="1143000"/>
                </a:lnTo>
                <a:lnTo>
                  <a:pt x="12188952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00499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" y="5715000"/>
            <a:ext cx="12189460" cy="1143000"/>
          </a:xfrm>
          <a:custGeom>
            <a:avLst/>
            <a:gdLst/>
            <a:ahLst/>
            <a:cxnLst/>
            <a:rect l="l" t="t" r="r" b="b"/>
            <a:pathLst>
              <a:path w="12189460" h="1143000">
                <a:moveTo>
                  <a:pt x="0" y="1143000"/>
                </a:moveTo>
                <a:lnTo>
                  <a:pt x="12188952" y="1143000"/>
                </a:lnTo>
                <a:lnTo>
                  <a:pt x="12188952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00499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object 100"/>
          <p:cNvSpPr txBox="1">
            <a:spLocks noGrp="1"/>
          </p:cNvSpPr>
          <p:nvPr>
            <p:ph type="title"/>
          </p:nvPr>
        </p:nvSpPr>
        <p:spPr>
          <a:xfrm>
            <a:off x="3062107" y="194112"/>
            <a:ext cx="6136065" cy="754694"/>
          </a:xfrm>
          <a:prstGeom prst="rect">
            <a:avLst/>
          </a:prstGeom>
        </p:spPr>
        <p:txBody>
          <a:bodyPr vert="horz" wrap="square" lIns="0" tIns="15875" rIns="0" bIns="0" rtlCol="0" anchor="ctr" anchorCtr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sz="4800" spc="1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</a:t>
            </a:r>
            <a:r>
              <a:rPr sz="4800" spc="-11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800" spc="1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TROY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3013589"/>
            <a:ext cx="2859429" cy="117741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562" y="3013589"/>
            <a:ext cx="2859429" cy="1177412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0995" y="3015837"/>
            <a:ext cx="2859429" cy="1177412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6572" y="3013589"/>
            <a:ext cx="2859429" cy="117741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0140" y="4419601"/>
            <a:ext cx="2859429" cy="1177412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986" y="4419601"/>
            <a:ext cx="2859429" cy="1177412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8011" y="4421437"/>
            <a:ext cx="2859429" cy="1177412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4996" y="4419601"/>
            <a:ext cx="2859429" cy="11774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7537F33-DE9E-4A09-A4D3-9FF4EEAD0D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6749" y="5787485"/>
            <a:ext cx="2391251" cy="9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4312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59" y="1352526"/>
            <a:ext cx="4059108" cy="4892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latin typeface="+mn-lt"/>
              </a:rPr>
              <a:t>Temporary ID (South-Eastern Europe)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1752600"/>
            <a:ext cx="7347343" cy="2477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" defTabSz="410751" fontAlgn="base" hangingPunct="0">
              <a:lnSpc>
                <a:spcPct val="103000"/>
              </a:lnSpc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Temporary ID </a:t>
            </a:r>
          </a:p>
          <a:p>
            <a:pPr marL="446" defTabSz="410751" fontAlgn="base" hangingPunct="0">
              <a:lnSpc>
                <a:spcPts val="800"/>
              </a:lnSpc>
            </a:pP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  <a:sym typeface="Helvetica Light" charset="0"/>
            </a:endParaRPr>
          </a:p>
          <a:p>
            <a:pPr marL="522368" lvl="1" indent="-200911" defTabSz="410751" fontAlgn="base" hangingPunct="0">
              <a:lnSpc>
                <a:spcPct val="103000"/>
              </a:lnSpc>
              <a:buFontTx/>
              <a:buBlip>
                <a:blip r:embed="rId3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1000 Civil Registration locations</a:t>
            </a:r>
          </a:p>
          <a:p>
            <a:pPr marL="522368" lvl="1" indent="-200911" defTabSz="410751" fontAlgn="base" hangingPunct="0">
              <a:lnSpc>
                <a:spcPct val="103000"/>
              </a:lnSpc>
              <a:buFontTx/>
              <a:buBlip>
                <a:blip r:embed="rId3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Temporary replacement for lost / damaged cards and newborn</a:t>
            </a:r>
          </a:p>
          <a:p>
            <a:pPr marL="522368" lvl="1" indent="-200911" defTabSz="410751" fontAlgn="base" hangingPunct="0">
              <a:lnSpc>
                <a:spcPct val="103000"/>
              </a:lnSpc>
              <a:buFontTx/>
              <a:buBlip>
                <a:blip r:embed="rId3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TROY Solution: 1,350 x 8210 UV Printers and SD Licenses</a:t>
            </a:r>
          </a:p>
          <a:p>
            <a:pPr marL="522368" lvl="1" indent="-200911" defTabSz="410751" fontAlgn="base" hangingPunct="0">
              <a:lnSpc>
                <a:spcPct val="103000"/>
              </a:lnSpc>
              <a:buFontTx/>
              <a:buBlip>
                <a:blip r:embed="rId3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QR code and Serialization</a:t>
            </a:r>
          </a:p>
          <a:p>
            <a:pPr marL="522368" lvl="1" indent="-200911" defTabSz="410751" fontAlgn="base" hangingPunct="0">
              <a:lnSpc>
                <a:spcPct val="103000"/>
              </a:lnSpc>
              <a:buFontTx/>
              <a:buBlip>
                <a:blip r:embed="rId3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MicroPrint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and TROYmark</a:t>
            </a:r>
          </a:p>
          <a:p>
            <a:pPr marL="522368" lvl="1" indent="-200911" defTabSz="410751" fontAlgn="base" hangingPunct="0">
              <a:lnSpc>
                <a:spcPct val="103000"/>
              </a:lnSpc>
              <a:buFontTx/>
              <a:buBlip>
                <a:blip r:embed="rId3"/>
              </a:buBlip>
              <a:tabLst>
                <a:tab pos="482186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Helvetica Light" charset="0"/>
              </a:rPr>
              <a:t> Ghost image, UV inks</a:t>
            </a:r>
          </a:p>
        </p:txBody>
      </p:sp>
    </p:spTree>
    <p:extLst>
      <p:ext uri="{BB962C8B-B14F-4D97-AF65-F5344CB8AC3E}">
        <p14:creationId xmlns:p14="http://schemas.microsoft.com/office/powerpoint/2010/main" xmlns="" val="12742508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F28F9E-0D89-4B1A-B5C9-800E91C5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Land Registry: Arabic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BCB6B8F3-D88A-4F13-BBBD-1DEA32E6E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3928" y="15378"/>
            <a:ext cx="5131966" cy="68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759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9982200" cy="4724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Consultancy from an experienced team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handling software for secure personalisation and authentication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Secure personalisation printers with Ultra-Violet fluorescing inks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Central, Regional or decentralised document personalisation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and maintenance arrangements through a local Distributor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Verification tools for authentication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Successful project delivery</a:t>
            </a:r>
          </a:p>
          <a:p>
            <a:endParaRPr lang="en-GB" b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350913" cy="609600"/>
          </a:xfrm>
        </p:spPr>
        <p:txBody>
          <a:bodyPr>
            <a:normAutofit/>
          </a:bodyPr>
          <a:lstStyle/>
          <a:p>
            <a:r>
              <a:rPr lang="en-GB" sz="3200" b="0" dirty="0"/>
              <a:t>What will TROY provide?</a:t>
            </a:r>
          </a:p>
        </p:txBody>
      </p:sp>
    </p:spTree>
    <p:extLst>
      <p:ext uri="{BB962C8B-B14F-4D97-AF65-F5344CB8AC3E}">
        <p14:creationId xmlns:p14="http://schemas.microsoft.com/office/powerpoint/2010/main" xmlns="" val="734267300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xmlns="" id="{5C55F0BA-7D8B-4753-AB68-D54E59A24A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A4CBC64-B38D-4954-AFC2-AEE4B7BF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24" y="4081486"/>
            <a:ext cx="10464734" cy="131415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87B6276-AE6B-4414-8E6D-4B8163E5C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19" r="-1" b="-1"/>
          <a:stretch/>
        </p:blipFill>
        <p:spPr>
          <a:xfrm>
            <a:off x="19329" y="166650"/>
            <a:ext cx="12146791" cy="66913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07426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96" y="225725"/>
            <a:ext cx="5892800" cy="373615"/>
          </a:xfrm>
        </p:spPr>
        <p:txBody>
          <a:bodyPr>
            <a:noAutofit/>
          </a:bodyPr>
          <a:lstStyle/>
          <a:p>
            <a:r>
              <a:rPr lang="en-GB" b="0" dirty="0"/>
              <a:t>..some of our customers..</a:t>
            </a:r>
            <a:endParaRPr lang="en-US" dirty="0">
              <a:latin typeface="+mj-lt"/>
            </a:endParaRPr>
          </a:p>
        </p:txBody>
      </p:sp>
      <p:pic>
        <p:nvPicPr>
          <p:cNvPr id="4" name="Picture 2" descr="http://t2.gstatic.com/images?q=tbn:ANd9GcQ8Ugz97G5Cc62iWOWbeauUhakH0glX86bESbrtXAokVjllg9sbz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571" y="2093337"/>
            <a:ext cx="1524000" cy="1524001"/>
          </a:xfrm>
          <a:prstGeom prst="rect">
            <a:avLst/>
          </a:prstGeom>
          <a:noFill/>
        </p:spPr>
      </p:pic>
      <p:pic>
        <p:nvPicPr>
          <p:cNvPr id="5" name="Picture 6" descr="http://www.personal-finance-insights.com/image-files/cfc-stanbic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2691" y="5941209"/>
            <a:ext cx="2524125" cy="762000"/>
          </a:xfrm>
          <a:prstGeom prst="rect">
            <a:avLst/>
          </a:prstGeom>
          <a:noFill/>
        </p:spPr>
      </p:pic>
      <p:pic>
        <p:nvPicPr>
          <p:cNvPr id="6" name="Picture 8" descr="http://beefmagazine.com/site-files/beefmagazine.com/files/uploads/2012/06/bank_of_ameri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1356" y="988088"/>
            <a:ext cx="1874956" cy="1406217"/>
          </a:xfrm>
          <a:prstGeom prst="rect">
            <a:avLst/>
          </a:prstGeom>
          <a:noFill/>
        </p:spPr>
      </p:pic>
      <p:pic>
        <p:nvPicPr>
          <p:cNvPr id="7" name="Picture 10" descr="http://topnews.in/files/De-La-Ru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3316" y="4887117"/>
            <a:ext cx="1447246" cy="1682297"/>
          </a:xfrm>
          <a:prstGeom prst="rect">
            <a:avLst/>
          </a:prstGeom>
          <a:noFill/>
        </p:spPr>
      </p:pic>
      <p:pic>
        <p:nvPicPr>
          <p:cNvPr id="10" name="Picture 4" descr="http://blogs.bournemouth.ac.uk/research/files/2012/02/santander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14616" y="3611944"/>
            <a:ext cx="2362200" cy="689397"/>
          </a:xfrm>
          <a:prstGeom prst="rect">
            <a:avLst/>
          </a:prstGeom>
          <a:noFill/>
        </p:spPr>
      </p:pic>
      <p:pic>
        <p:nvPicPr>
          <p:cNvPr id="11" name="Picture 6" descr="http://www.mxsweep.com/Portals/67458/images/ci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68064" y="2636174"/>
            <a:ext cx="1447800" cy="932108"/>
          </a:xfrm>
          <a:prstGeom prst="rect">
            <a:avLst/>
          </a:prstGeom>
          <a:noFill/>
        </p:spPr>
      </p:pic>
      <p:pic>
        <p:nvPicPr>
          <p:cNvPr id="12" name="Picture 2" descr="http://www.umkc.edu/onecard/images/usbank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05015" y="1209221"/>
            <a:ext cx="2441026" cy="609600"/>
          </a:xfrm>
          <a:prstGeom prst="rect">
            <a:avLst/>
          </a:prstGeom>
          <a:noFill/>
        </p:spPr>
      </p:pic>
      <p:pic>
        <p:nvPicPr>
          <p:cNvPr id="14" name="Picture 13" descr="http://www.insurancepick.com.au/wp-content/uploads/ING-Insurance-Review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4960" y="4129007"/>
            <a:ext cx="2438400" cy="604368"/>
          </a:xfrm>
          <a:prstGeom prst="rect">
            <a:avLst/>
          </a:prstGeom>
          <a:noFill/>
        </p:spPr>
      </p:pic>
      <p:pic>
        <p:nvPicPr>
          <p:cNvPr id="16" name="Picture 10" descr="http://www.diversityinc.com/platform/1757/images/Comerica%20Bank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3026" y="3331181"/>
            <a:ext cx="2590800" cy="561525"/>
          </a:xfrm>
          <a:prstGeom prst="rect">
            <a:avLst/>
          </a:prstGeom>
          <a:noFill/>
        </p:spPr>
      </p:pic>
      <p:pic>
        <p:nvPicPr>
          <p:cNvPr id="18" name="Picture 2" descr="http://www.ventures-africa.com/wp-content/uploads/2012/04/16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70377" y="4915605"/>
            <a:ext cx="1524000" cy="1674725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3594" y="2718883"/>
            <a:ext cx="3201699" cy="9765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61454" y="5750773"/>
            <a:ext cx="2375016" cy="7224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9647" y="4549170"/>
            <a:ext cx="2057169" cy="11442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963" y="5096112"/>
            <a:ext cx="1806199" cy="13546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54227" y="3810151"/>
            <a:ext cx="3495528" cy="6667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46" y="1085572"/>
            <a:ext cx="2593963" cy="716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49939" y="1500161"/>
            <a:ext cx="2321727" cy="13001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14250" y="977227"/>
            <a:ext cx="2593104" cy="396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45644" y="1125030"/>
            <a:ext cx="1837576" cy="18375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61732" y="4858382"/>
            <a:ext cx="3266114" cy="631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963" y="4046448"/>
            <a:ext cx="2260762" cy="723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58852" y="1953657"/>
            <a:ext cx="1867426" cy="12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88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338" y="1284288"/>
            <a:ext cx="8027324" cy="48926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/>
              <a:t>Accreditations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6613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655" y="2569221"/>
            <a:ext cx="2486755" cy="42543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/>
              <a:t>TROY - HP Relationship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858" y="1617344"/>
            <a:ext cx="4815742" cy="4613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241" y="2741564"/>
            <a:ext cx="1390008" cy="3023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36" y="5272791"/>
            <a:ext cx="1755800" cy="1280271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001214" y="5765442"/>
            <a:ext cx="34051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HP IPG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WW Partner of the Year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655" y="1235204"/>
            <a:ext cx="5279594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114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A9E434-6FB0-404E-8131-A9F75653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9603"/>
            <a:ext cx="10515600" cy="686198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00499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TROY’s MICR History</a:t>
            </a:r>
            <a:endParaRPr lang="en-US" sz="3600" b="1" dirty="0">
              <a:solidFill>
                <a:srgbClr val="0049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E75F8EB1-C1AE-CA46-91E6-BEF7615E967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51572" y="329603"/>
            <a:ext cx="1647243" cy="47064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00A82498-B38D-8D44-AC3F-2069C2CDC2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141111"/>
          </a:xfrm>
          <a:prstGeom prst="rect">
            <a:avLst/>
          </a:prstGeom>
        </p:spPr>
      </p:pic>
      <p:pic>
        <p:nvPicPr>
          <p:cNvPr id="22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4AA720FD-D592-704C-B5D5-2C6A4D6C1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13" b="6279"/>
          <a:stretch/>
        </p:blipFill>
        <p:spPr>
          <a:xfrm>
            <a:off x="50800" y="1201331"/>
            <a:ext cx="12191999" cy="5411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55A2EA-B3C4-4349-974B-FBD738782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5120" y="4500395"/>
            <a:ext cx="2926080" cy="1156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3DD6D2-7B05-40C3-B2FC-829BF84ABD1E}"/>
              </a:ext>
            </a:extLst>
          </p:cNvPr>
          <p:cNvSpPr txBox="1"/>
          <p:nvPr/>
        </p:nvSpPr>
        <p:spPr>
          <a:xfrm>
            <a:off x="9848850" y="3854064"/>
            <a:ext cx="194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 of 6136  </a:t>
            </a:r>
          </a:p>
        </p:txBody>
      </p:sp>
    </p:spTree>
    <p:extLst>
      <p:ext uri="{BB962C8B-B14F-4D97-AF65-F5344CB8AC3E}">
        <p14:creationId xmlns:p14="http://schemas.microsoft.com/office/powerpoint/2010/main" xmlns="" val="33791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8"/>
          <p:cNvSpPr>
            <a:spLocks noChangeArrowheads="1"/>
          </p:cNvSpPr>
          <p:nvPr/>
        </p:nvSpPr>
        <p:spPr bwMode="auto">
          <a:xfrm>
            <a:off x="3657600" y="1905000"/>
            <a:ext cx="4495800" cy="4572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Ins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Pct val="90000"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TROY Solution Enhancements</a:t>
            </a: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1905000" y="2362200"/>
            <a:ext cx="1752600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Secure Software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78" name="Rectangle 13"/>
          <p:cNvSpPr>
            <a:spLocks noChangeArrowheads="1"/>
          </p:cNvSpPr>
          <p:nvPr/>
        </p:nvSpPr>
        <p:spPr bwMode="auto">
          <a:xfrm>
            <a:off x="3657600" y="2362200"/>
            <a:ext cx="4495800" cy="7620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Ins="0" anchor="ctr"/>
          <a:lstStyle/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Security features on the finished document with TROY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SecureDocs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Software</a:t>
            </a:r>
          </a:p>
        </p:txBody>
      </p:sp>
      <p:sp>
        <p:nvSpPr>
          <p:cNvPr id="470033" name="Rectangle 17"/>
          <p:cNvSpPr>
            <a:spLocks noChangeArrowheads="1"/>
          </p:cNvSpPr>
          <p:nvPr/>
        </p:nvSpPr>
        <p:spPr bwMode="auto">
          <a:xfrm>
            <a:off x="1905000" y="3962400"/>
            <a:ext cx="17526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Firmware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0035" name="Rectangle 19"/>
          <p:cNvSpPr>
            <a:spLocks noChangeArrowheads="1"/>
          </p:cNvSpPr>
          <p:nvPr/>
        </p:nvSpPr>
        <p:spPr bwMode="auto">
          <a:xfrm>
            <a:off x="1905000" y="5105400"/>
            <a:ext cx="1752600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Toner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&amp; Ink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2" name="Rectangle 30"/>
          <p:cNvSpPr>
            <a:spLocks noChangeArrowheads="1"/>
          </p:cNvSpPr>
          <p:nvPr/>
        </p:nvSpPr>
        <p:spPr bwMode="auto">
          <a:xfrm>
            <a:off x="3657600" y="3962400"/>
            <a:ext cx="4495800" cy="11430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Ins="0"/>
          <a:lstStyle/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Machine-readable and security fonts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Microtext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and Copy-Void Pantograph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Encryption / decryption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TroyMark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™ Anti-Tampering Tech.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84" name="Rectangle 32"/>
          <p:cNvSpPr>
            <a:spLocks noChangeArrowheads="1"/>
          </p:cNvSpPr>
          <p:nvPr/>
        </p:nvSpPr>
        <p:spPr bwMode="auto">
          <a:xfrm>
            <a:off x="3657600" y="5105400"/>
            <a:ext cx="4495800" cy="7620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Ins="0" anchor="ctr"/>
          <a:lstStyle/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Security, UV, Fluorescing,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MICRtoners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and inks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Toner sensing magnet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Laser Indelible Solution</a:t>
            </a:r>
          </a:p>
        </p:txBody>
      </p:sp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1375972" y="976609"/>
            <a:ext cx="9059056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TROY is the only company in the world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authorised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by HP to modify and resell HP LaserJet Security printers and specialist toner cartridges. </a:t>
            </a:r>
          </a:p>
        </p:txBody>
      </p:sp>
      <p:pic>
        <p:nvPicPr>
          <p:cNvPr id="21529" name="Picture 3" descr="2007 packag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4724401"/>
            <a:ext cx="1676400" cy="141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410201" y="109363"/>
            <a:ext cx="6705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Approaches to Security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3657600" y="3124200"/>
            <a:ext cx="4495800" cy="838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Ins="0" anchor="t"/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Built-in key-lock authentication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Built-in paper tray security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Electronic Security toner sensing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SzPct val="90000"/>
              <a:buFontTx/>
              <a:buChar char="•"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1905000" y="3124200"/>
            <a:ext cx="17526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Pct val="90000"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Printer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1" name="Picture 1" descr="C:\Documents and Settings\mbond\My Documents\My Pictures\Checkfl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1" y="1905001"/>
            <a:ext cx="1497407" cy="114471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7159" y="3124200"/>
            <a:ext cx="2018832" cy="1514124"/>
          </a:xfrm>
          <a:prstGeom prst="rect">
            <a:avLst/>
          </a:prstGeom>
        </p:spPr>
      </p:pic>
      <p:pic>
        <p:nvPicPr>
          <p:cNvPr id="20" name="Picture 17" descr="drawerk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0081" y="3525246"/>
            <a:ext cx="125415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75211974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24089" y="-3283"/>
            <a:ext cx="6642599" cy="830882"/>
          </a:xfrm>
        </p:spPr>
        <p:txBody>
          <a:bodyPr vert="horz" wrap="square" lIns="88900" tIns="50799" rIns="88900" bIns="50799" numCol="1" anchor="ctr" anchorCtr="0" compatLnSpc="1">
            <a:prstTxWarp prst="textNoShape">
              <a:avLst/>
            </a:prstTxWarp>
            <a:normAutofit/>
          </a:bodyPr>
          <a:lstStyle/>
          <a:p>
            <a:pPr defTabSz="914145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TROY MICR Toner Secure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1679575" y="712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+mn-ea"/>
              <a:cs typeface="+mn-cs"/>
              <a:sym typeface="Helvetica Light" charset="0"/>
            </a:endParaRPr>
          </a:p>
        </p:txBody>
      </p:sp>
      <p:sp>
        <p:nvSpPr>
          <p:cNvPr id="12" name="AutoShape 4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1831975" y="8651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+mn-ea"/>
              <a:cs typeface="+mn-cs"/>
              <a:sym typeface="Helvetica Light" charset="0"/>
            </a:endParaRPr>
          </a:p>
        </p:txBody>
      </p:sp>
      <p:sp>
        <p:nvSpPr>
          <p:cNvPr id="13" name="AutoShape 6" descr="data:image/jpeg;base64,/9j/4AAQSkZJRgABAQAAAQABAAD/4gJESUNDX1BST0ZJTEUAAQEAAAI0AAAAAAAAAABtbnRyUkdCIFhZWiAH3gAGAAQAEQArADhhY3NwAAAAAAAAAAAAAAAAAAAAAAAAAAEAAAAAAAAAAAAA9tYAAQAAAADTLQAAAAAAAAAAAAAAAAAAAAAAAAAAAAAAAAAAAAAAAAAAAAAAAAAAAAAAAAAAAAAAAAAAAApkZXNjAAAA/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+EAAC2z2N1cnYAAAAAAAAAGgAAAMUBzANiBZMIawv2EEAVURs0IfEpkDIYO5JGBVF2Xe1rcHoFibKafKxpv37Twek3///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KNAAMISNo+Vc46AcAD27mhEjEedsYH+6OM/XJ67v8inoA0SggHjPT2pnBIUZOOCAGPXr0wM5H+c17Z4w7aNwDgYA5JB9voP73apkjUAAoM/QVEisC21WAPGQVX1+p7/55qYHrnApMExp8sMAVX8qUwow2kAKfvDtj6CoW3pIxC7ifukdqeQ8eGLZB6g0WHcSKNUYxMBgZ5wBkenygn9asLg53R57glAP1Ynnn0oBAwx/h5BpFLFiAzn1HYeuMAeo71LVy0ycKMkbOAMcn+gA96ljSMAAIB+GaqKfQAMT0J5657k+tWRnOSfaspRNYyJ1CE42jP0pskiLk7QBz0B9vQe9IGyDnp0qG4wrhyoZfQgc9e7H2rJxNlIkYpIMhtrYyflA9PfPr/kU+4ULEw2kdMEgqCefp6VSOpWU2pPYx3ifblh+0eSrMWKZOW2qB3Hr3NUdN8ZeH7rw/bazJf2llZTOyJJdMIiWGM43HPTB/Ks5I1TOhjAA4A3dflGc/wDfI9AO9PUbSM4DZPB4z+p/pXK694+8O6MsJub17mSSJbiBbZGm8xCcblIyvGD37GqDfEOzl8Q6Zpml2y3UV7DFci5a4S3/AHbkqPLQ8yMCpyo561kzRM71QCvCgfhn+VIQq5Khc/UD3+teXQ/EPWmkg1JrCx/4Ry51CTSkKuxuY5Q2xZGycFS5XgDpnNZXh7xP4gXVfD2q61rKzW1/qVxo11ZpBtiiaPIEgweWJx1x369oZaPaMgEdj0zgn+f+FOZN/I4PY47Uz5t7r0xkFVP4dgfQ0+MsxUOeTweg+vr/AEpFEJl8sYdFLdB/P1NPgDqArE4x0Oev+R6fzpyZJwxPA7Bsdvp6GnKoBOAPTPH9Pp61DKTJM0U2imK5ykbYhjwCSQBwuf5U1pyoJJ3Z9gO34nse3f2qGLaIQygMzIPQZIBAOSTjp6d6ztf8Q2OgQQtqMkoE7lI0jR5Wdh1ACjr+n517rstT5+7exrSBsqpBHP8AEeMjPuB2H51EwaWZkWQrGi5wg68n0Ht6+tZGn+LdEu9Gk1VbkWlrbyCKUTx7HVxj5cHkk9gOuKpXvjLSP7Ot7yya41FriYwQxQKTIz4yVIYgKQFzg0KS7j5WdUkkiYEuCM9fb6Z+lSuA20n7g615tqHxII03T307Td0t5BJOkd1KIl8tTtGAgOWbBwPY+1XdN8S6rq/izT7Cxe1stPexjv5I54maZlIO+LPTIPtwMVDnEpRZ2dzq1hbR3sk15AFsRm6+fJhH+0B0zxWXf+LLGC302a1Sa+OprI9mIUz5mxd5zuPGQD0riviva3OkTalqOm28ksGuWTWN0kSbtsylWjcgD0H4k1FpWhXWl+L9P0q/jcaDp7S3cNzKwwIpotrxk8EnLPn3NZ875uVI1UFa7Zsap8QbxNP1CWy0+OOaLTIdTgErlw6syq6kLjlSwHXsc+la1p4rvEuNdHkNq7WzwPa29nGV2QSoWVnZuMccnnHHrXm+nyWVnBYx3Wqae/lWd7ps8cMguJEjd2aIhEySASnQDAB9qs2+nnUbGe3tbDX9RhuNMt9PmktLLy1MsO0K+JdpIwuMd9zdMDMNu5SSsdcfiLeXlha/2ZY2iXsuo/2XMJrjzI4ZG+5IGQHehO7/AL4OOMGs2Hxl4mtruC/1i809LC01gaPf2kEJAJ5LS5OSBwcYPUciodO8Ka4TNHJpdiklxcxXjXV5fKCskW4o3kQrhfvkFQf5V0MXg3WriS8kvda02ya7lE8407TgwlkHRm84kZGTyMdTUtSZopRRX8caXcj4jeGp7K9uNPe+gls5bqGES7NmduQ2QMljyenJxwa5qS0uPDvhuWxu4bWNLLWpQlze+QJZLSQYLQiXKZJRM8HGc8dR3yeCLW5OdS1bX7935kWS/aOJ/UGNAF654z61o6T4M8M6dIzWWhaajt3aLzC3vly3t+dRKDbuaRmeWeDdSsNJu/DrXOoRzy6fHfWbQ2MUl3uhmACKssa7CQd/UjrU9v4c1a+0fSNJj0XXpLbT/urf2ttapKiyb1Ancl056gcHpivcrdUtYRFbIkEXaOIbEJPsuKNvzZ2k+hH8jge9ZOBqpHldv4I12fW11W103QtIlE/ni1uLua9hWb/nqqIAobtkkiugtvAN+w23/ii4WBpjctBYWMMAWUnJZXOXBPr17V3CluA2AwPXjqPxNSll6E8dqhxLTGZZItq5cIMbnfJOB7nGfX60QyCQjYMDqQBjHtxS8rymWHoOo+lOyFBbb8xGAMcn86lotMAw6tlicE/p7n1NTx5C4I7/AOe31qNVkPBGw5/ic89fT8Kk8sl+uW7pjFRYq4n5UUGOPPIf9aKBHingnU5JYPDhl1WKG3nsPKi0zb88kkJIaQNjj/VjIJ/nV74oW1xL4ctrjT5HS9sL2G4jeA/ODkpkZPH3t34Vuadpum2dvaxWlpBFHACYV8oEorHLAFjkZ3/zpdW0qx1ywFrqkbzWvmCXaXK/MOO2OM7vxPvXtcjcGmeCppTujzHUoBpJvdMm1bTGe11JdYsby8mTF65yHjkxn5+c+nB9azdQY68LmW3spp72/wBVS7e0sbdnhjiWJkJEhADk7s9uTXrumaBpenR50/SrCBW+8qwAn6ktn9K1/NLRCMEhAQpQcDH07VPsbmqq2PJItD8TX1tbRy6NLbTac7JZXMt0tlIkJ6oQuc+vHT3ro9P8N+I1ktrhb3R9Pkt4TapIEkubmONuWHmsQGPuRx0rtIxhDtRiS3zAdM//AKv0qxGMDjgZ6dT+dP2diPaXOYbwlcXZA1fxRrl6n9yN1tgP++Oali8DeGo/mm0yO9lznzb6R5nP/AmNdIuc9Oe1DjKn9KOVBzMrWtpb2xH2W3t7dlAX9zCqEdOMqAe55zVuNzITuYs3DHccnke5+tMbcVKnA5wpbA65AxnJ9P0pFkeRiUAUEkKDnp/k1duwubXUfEFwyuOSamjUhGQMSD909waiUeYuHHzCplwCBgfjUMtMUHLnOM4O3Pfn8fUfpT0kwgdeBjOPQHkenbH61TLyjO0Bgc4wf8+gqRUaQqWG7bzgdD7kn8P0qXEtTL4fK5DEg89cUvmYXJIYnnp/iagVSMZCgDHfmpd6LgAKGIzjFYSidEZFleRglvx7VGrI0zjbuf0qFCxGZmct2VOlTGWJgFcIx6DacEVk4mykSwAuzbSGCnGzpVgGOMsgI5ONrjH5VntcuwQICUBLAEc4HTn3P5CoW3HG/eSAQCAc57ke5zge2aykjaKuXmvYwq+WCyY3YY5wM46+5pnmzSjaM5ztwozhupwfQdPcn2pdOWN52DRryARjpx2H+yOlWLm4aCVIo0A3c5rNmmmxULyKSMsMcc5zRSM9+zEhBg8jiipKOeiB+RQcEpwAPUEfT+7THliyVZl3t1+YfpjOOSP0qePDRR57YPJqGP8AdxCNmww4JIxn8B+Ar6A+aHRrIjYRyYx6rz04OWqUuSCQwIzwc5/kPpUNtHsQZy8meCB0GRjt7VIOCvmKA3Xlv/r+1Jgh20uynnA43bcnjock1KMY4IA9higKFzj1/pQeuKRQD5jSFwAckHjpmhyFwWwVGODj+ZNRs6kbGfrkcMeT64AwO3+TRYdxYTuyQhCdQWOBj/P8zQilP9TIhAJO0DOPX+VQNiMjzDvwPlAUfMP1PT+lSwB1jj8z7w5OSSPXHbnihoSZYiAjXLnBPUk4PtxUvXoetVlJDfIOQNvy9/ToM/wjv39qekmD8xzn19f19v8AJqGi0x4+VRnhuDjhfT1z6GlUncctyCOpJ7e/HWmnHJLc8c8/570QoHAMm0Ec7WBH6/WlYtMsqXkAMY3Jk/Mv9KX7QlupCEjAywlX+tVp7uCEhWMW4jdmNsEKO/0rMLTE5kYyZYuyMc4HUfgOrfgKnk5iuexqSX24lYVWFu5B/iIzj2GPmp9nEs7iHe7KF5YjnaeST6E/yrNiZZdv7vLHj5uCSeefr94+g4rU0eX96x4+cZHHX3P1647CspwsbwmX2uYrZ/KhjBZQMj68AVZikiu48EAn3P6iszUE2zbzuMb+n9Pc+vYZqXSd5mcgAjGHKj7zD09B6VzSidMZCputrvk52sM44wD0z7cjA+tadxKIkDhQc9zWbfMDcEhgdvI44GOM+/JwB6mi4vW+zqu0jIIZifu46n88DjvxWTRqncY+ouHYNLGjZ5UyDg+lFU2uXDEBLBQOMOMsPqe5oqTSy/r/AIczLclIV8v+6CWap0JZQzDBPNQ2zJcQxltwYL90n+dWRzgAV7jPnUMlGWVWOc8YIz19iQPT9R6Upfk7VIJ54/LqB70kkZLKVyD046+3Qf5xUbq5QmT7xGOeMdezH39PWgZZVtyq2MbgGwaReOtKu3YCmMeowf5AUHj6UihkgY4KjLLkgZNVlG2VhIoBBIw/UfiSSelSMxK7uCM/d2g8fjRDIJiwTdvUDhSRj8hjtjrTRA+2R0J2n931HB79s8ehqZhvAViTwefQnvUSAGUbsFwv4/qSf8ipc9AOtJjQxxjHGTwASP6k4/z70GTJ65XpgNnP5DHUj/Ipsg2ndtIXrkD/AAB7kU9YXD5aLczEkZboM9eaAJFDbg7iUYJxg8fzqtfakYnWKOV95zuLqPlAGSf6VFqVyyhorYSBsb3KsSUX2A7nsKzLyaKGxMt9cWlpcsAVjmmCsoHTAY5OB09TTjDq9hSqJaI0YLD7STNcDyllYMQ3UL1C/wBT7/SnvIsxlW3AZYsKpI+99fUD9aw4vHWiWUZt7+9WZkHAhUyHGOmcbScYOc81myfE7S4f3eiaXfXUzZwrYT8gNx/ShqV7NAqlNLc6xWy+GYNk4O4fePXB9z1PoABUsUmArIzFshgScEk9T9T+iivPn1vxjfefJp/hjyYduAbpSpCk5PLFQc9+KaNO8faoF+0apbWPm5OIgFkyeMfKOpHvwPaocEyo1uyuesw6krx5eMkcHcBkHJwP5Gs3UPGOj2MYM2pWMEYJ3ZnUvgeirk5JrzZPh/8A2kzyat4mv9QZWAUwkr8o46ndkk8DFalj8M/DFuiie0kuGGQZpZm555OAQOPugdyc1zypI6oVZvZEupfFbwxaKyJfS3T4BDW0LFQemRuwflBx7nmsY/Ei+1BSvh/wpq99Fu2qxUhflHAyozx1Pzdea9A03RdF0mSKWx02wilQl5EjiUFMAAZOOQO/qa1opnWKOJm+zlGdgpPMZPJOM8hVP1JOK55JI64OT6o8tHi7xwAP+KItD7vckH8fn60V6h5M55j05dh+7vYbsds+9FR8jXX+YzbTYYsqeSo4XBH6ADuP0qwPeq8ThRGHYAsoAJPJJHHUk/8A1wTVkZz0zXqs8NEcx/cnjcpOCP8AJAP400bioVG5POVH9VHpjvVe91TTrIst5f21u55w0yq+PYZzWDceNNCicss8twehWO3ck89cyFR0P+eKpRb2IlUhHeR1KScuWb+LgZx6+5NNcmNwdwKt2ril8di8LQaVot1d4BOzzApz1ztRWph1HxleKfs2lLbIOhkj2sP+/rYP4LVKm9yXiI7JNncAmQboWGQCMGo5kSCEtcMqRHq8xChT1zlz7+lcgug+KtQKve66LdGHIhdgV+qoFB/OmwfD20eQte39xcSk5LIgU9+u4Pnt3H0p2it5IXtJy2j950Fz4l0W0A83VLZx0xExmbPqdgwP/rmsu8+IWjQnbGt3P6FYwin/AL6IP6VZtfCWhW5T/RfOlU7c3Eu7J9xnb6fw962NO0y2t5G/s+0gtQxBfy0ERPoDhR+ope4gXtns0vQ40+OL68vIINP0XfcSDMUc0hffnPIA28YXrntSXlx40uHbMNjpoCn7gjIPOMdXOSelTfEEnT/FGgamNi7cIQp/hRwTn6iQj8Kd43+1Q6A13Yyzx+VcjzJoCU3kgrnIwcZKAD0z61oktGluYyc/eUpN27EMPgnWtTtfO1jxE8UL4Oxd0qkdupUD8BV7/hWekLGJI7i8uTgnEjqAQe4wAf1NcxFrN/8A2xcE4TVV02W2kJ5G+PdIGUYIOQq49Tk9CMyyeIp7szW0F/PMk2jNlUkZRHOgZtyj1JUZPfPuKUozvoEXS6xub8eg6Dpka/abSxhDybVa7O4BscAFyeg5OOpIAq/ZeNdL0+fUbDWhb6eLSZYoY0iJ8xdoO4gAgHkc1xp8NR3YtLqC0m+zX2mPK1zMzttuQGyzN2YtjAPY/U1IdB1uS2mWGCyhF5ZQ2k4lPzIwJbA5PO0KWPTHFKSTW441JRfuxOn1rxvajWI7KSK5aJZUSR0A2h2wUXqM9QSR0HrVfw5rl5rmo3qtYi30+zLJPMsuZHkzhs9PvDj/AGfU1m/8IXi7MkWpZWZFEnm26Sux4xsY/cLEcEYIUZz2rr4NPi0n7dBC0k01/Kk10CFCl9u0RoAMDIAJzngE8VElFK0TePtJ6z2PPILjUNOjXSLWc6akery2cxtk8xlEgBTBPuSoOfU11PgW/vFsr601G7Nxd6detbtIx3lkVRgk98ZwvXmtEWOnGaeaW3ikE0vnzOw3bn4AZQc4Yn5V9BzWtbIrq13P0ibICDhpBwqr6gdB75NROzRrSTi730J4vOjViyrGItgI4O1iflH/AAHr7t9KlCxrPt2gMG2qzDI4IC5Ppk5J7niqSyMZnlkwr5LORyB2JHqF6L6tzVqPKMFUqhU9hu8vb/ML192PtXLOB3wqFea6hjmkR7He6sVLO+CxB6nnrRTXkCuy/wBmk4OMt1/H3orPkNfaHEwW/je+Ubry1sIyo5Ux8jAI5RWOcH19PSpP+EGvb1VXVdfuZwesWGkX8Czf+y0zSfEepNpWjWlgI7q+u2ni8+9cqY2RtxDAHn5GXA3deOa3/DXiKHVNJspruWC3vbhjEId23fIMHCjvwyn6mvUblHa33Hz8Y05aSv8Aec1/ZXgnS5DHcahJdSBtjReaZCpzjBESgjn3rT1aPRfD1qiwaZp91KZQm2SRS45A3EsGYAEgcHrj1zUusxRWHjPw1eWdvChkleCUxRhcl9vzHaOTgk5NY1z4cDSeKI106R7mVxNY3DDbywLHBJAOWbryeD0pqW13oOUeW/Klf08rnU3PinR7DVIbK5uyrRyeWwCMRGcgEHrgYb0/lWNb+Lbqx064W+Rbm+XUHtU82RYU243rubGAAuO3fqOtZN3YX9zqup6XAbaJL+0t5LgyRFyCFAO1h3BUn0yfXmugm8I21xLdm4u5sTyRyptAUwOihdwwSWyAOMCp5YLcanVk3y9DLOvarqmo6JdWTw2MFxK9mYXLOm8fMzHjBGOFI5HtXcC5tZ7i4hW5gee3bEsa4LRn0YE8dDWaPDWnz6YbPUvP1NHk8xmvJmdi2MHHIIGO2cfWrGm6NDp1xfSw7ne8mMrdtg4G0EAnA/qamTT0RpCMo79fwNIOq4WMuz5IABKgnHfHHY08RrHHmSKPAySXbqe4qK1TeQzRSEDgDJGPqSapatJuZYtgCqBvw+S57R5Pr39s1KTvY1cklc4/4kIb3SIrjGNku1So4WNlIyfckLj2Ga6y4S28Q+EoIpI5EtbuGOVlgIDKflfbkgjg47GszxlYgeE7rznJn2CUjHUqwbAHbAXH0PtUfw91NTpNpDO+R80Z5ztCsQn0GCoA9ia1a5oK3RnMny1Wn1RqW1hpNxfWsxtlW9ijEUMxY7iqjbg44J9zzVuTR9P023ee3hhtduHJiiUbmHTIxyfTmvOtM8S6hZ65DLe3pjd7lre8g+zARwICBlXA65L9+NuTnNMstQ1K1itNOtpltpDqEtu8903nMjBlUcn0+c9Dkj60uST2YlWhvynZajqEOm2yyXp8uNGEY3BnBlI4XjnC/ePbtUscbByv72VmOAHxn5jyvsWxuPooA7151dWZtU8RWU1+zzRFZo43G1pyCJGYJk8gkZ56V0PheN7HxEYFW8mgu7OKceaxcmUgFwTxgkjHrg85q+XS5KqtuzROvi6W2nvLrTtLN/aWRKNdNP5YLnjcq4O7OMAZ4A9Oam/4Smx+0wxmK9m86IXLFIs/IyFmc8j72NvsBxnNVINP1rR5NUtdPtrO6t553jillmVPJZxlj5fU8E89hyPSjR9DaxuoJY5BLFFZfY5FwxaUY2qwzjGRkAdcEnilZMpOpsjLTxBeNqyanc28sEF1YPJDFJPvSQghVdFxgHrxg9zmok8Ra7JplxON0Ma2/wBqtpY4isakMqMoD5DAbyN3X3OeNrTPC1rZXqyzXF3OIciCNiCkaEFSoBzkfMVXp644rVsPD+kWMkkltp1tEzqwdvmkBH8QIJOVHAHq3fiplKKCEKjvqZ2k+Xa3mifadXv7wXVsyIHz5Ln7+5uSMKpGB6gYOOK6tnhs4TJJIlvbrkMskoCAjkbie4HLH1wKjiAtwIkRYURdqoq8Iq87SB1C8E44ZiBVC50XSJb97+70+1kveAJbk5+6oIBB44HzMcdcD1rGaUtjtp3grIT/AISHw721fT2Hq12oJ+vNFRm20EE40zT29z5QJ/Cio9n5GvPLuvxJbLwxZRSR3Ekk8jpfPqEWCFCO20le+R8o64PAp8nhqwW9tLqFPJS0ea48leVkkcKS5yTjGxTgccdKzRq2tapqWoWmgfYYY9PCxu9yhZpXORgc/LyrDJ4wOetUNL8TajrWqabbxWqCzv7donQybdrKCZGUjnIXaQv+11rptLe5596e1jtPMVUCk7VK4zk4wSR2wOjD8B7CkCiSUvAwDEfeUZ69OAOe/f8AnXnfhnVtWsNP05HFq9n9oew2+XiVZMbiS3PT27LiqGi6rqt7HdwnUXlluLSZTB52ZFkC53bBgoB7elPkeuovbpW0PUoQ5KrI2x2IyhZQGbvgMfbpjvVhCr5VRlcAfLu/DHQVxWi6ZFb6Z4a1G10i5vLsyszsZDuh3ElnYEeoHXp6mum1fV9N02Yx3d7ElwUykPLSOvYqo5/SpmtTSnLS8jQjKqOiruOSOBnt2yac7ZTr987eR09a52PxPFcKv9l6Zqt+F+/5duYio/4HtqSC98STv5lppFhZxN8oe8uQXX3Ma9ahxaL9otjonKxwkqJGUAY3Hav1PtWfYWyS3ZuXUJAnzICOcnq/1PH0UAVgahD4iuHaK/1mBIsDmytCpdj0X5+3GTW8xu4cIybzKMkAj5zgDPtk/gBVKOmglPmd7aF+4tbXWrWSJmBR1MbEdVB+Ug/nXnXw4EjWd9CysJIJld8KMruXGf8AeHlsBn+9XTCQW8onW4EZOH3E7d3PJAJ4JPyqOgUZrmfD2t2mi+Ktee4uVNrOXcPChZXk3hlA+gdx+FaRjKKa9DnqSjKcZPzRbuPDgkkuI5NTuxZXVw13NaRgCMNk87upwTgccnHoCNJdFsLe5llFsizmcXR8xsiOUA8j2UMxbOck9PTIu/HFgkkjW0U8znB+6F+fPBwecL2Hqc9qrR+INUu1kk0/Q3kt4G+YsGbaBzhuAOW+Y+pquSViOemnovzOpEMQnMvlxNMMIJHUb8feAZsZGeWb0GB3qxNfRhY4U3K0TCYySjAeQjgjtjGSfbFcfOPFl+7iYwWSPI2/aVTZuX58rycAYJHriom8Lajdtm/1UszsCyjcck+oYgfdGT6dDRyR+0yvay+yvvOoudTs7dS9zdW8WR/HIBvB6Z/3up9AMVnz+K9Ht5ZCb2Wf5jlo4iwY4wWBxgZ6D0FU7LwbpyuBJ9rkfarfeEe4Y7AD+I9s8AZNaFtoOnWZ3LZwsDE7+aAXO0feYbs5P8I44GTQ1BAvavZIyH8bxsu200+dpOAu5wF3dBjbnoOF+pNSDV/FFy26z0lbREy4MqEqNnAALYAwe3OW9a6uIR2wKRlYVGciBQoBC9QO+AQF9zmlOVjHloIiGB81XzsCjoB3C5/F/WlzpbItQm/ikcl/ZXiy8V1vNSitI1IR0EnAx8zcopI25555J74pV8DGdlOp6ndTkclXThWPJ+ZicYHzHjviuvwE7qjL0DjIULyAf93O4+rHFSIVG3aCF+6NzZ/2sH/0Jj64FZucuhpGhD7X4nI/8IHpf8FpesvYm4QEj6bKK6Zomdiy2UkgJyHdsFvcj1oqOaRr7Gn2X3GdPoOoxajc32g6nFY/bUUTpJCXG4D7y46HryfU+tH/AAhtkun6daRT3Mb2jM4uY22uxbG7OOmcKBjpj61M/i7Q4YBnUEkYAZWFWdj+gH61lzfEPTnby7KyvLs+gwp/755NaWqdjnl7D7Vvl+huxaRZW29Htsr9qN6DISyrKSCWXOADgn9avRxQRy7o4oUcHLsigPyck5A68Hqee/WuNHiPxHqDf8S7QAu75QzRszAnp9/A7jtSm28a3pHn38NpEed0Mipj6hRk9afI38TBVYr4Iv8Ar1O9cnlpD/wNuB+ZrOvtV0e2YPeXtjG/RXLK7D0+7k9R61y0fgi4umL6nrdzKzH/AJYqSD9d5xV218EaJEwBjmkcdd82A31CikowWtynOo1ZR+93H3njrRonkJnuZyB8hWL5Sf8AeaqDfEBhGP7N0Sd2IyZJWJDe4KCulsNC0qylBt9Pgh3EnIiJbjsA2avX07WkSxxQJH5jbVUnAPGckD7qjqaE4dI3+YuWrbWVjhIr/wAXajfo9rYRQOFG0zRjCgjdncTnJ4OMVNJ4a8UanL5urauqdVwHL4HcDaBXQwF0dZIQd+S6lsgsSe/oW5Y+igVffUW25CrkgYZRyc/d49Tz+HNVKck1yolUoyu5ybObtvhzppm232p3V44GCCFUjj15OPSmt4V0a1eSM2yuY/4pGZ2CnHPYZ6BR6k10+lQCNnmkdSi8k5yXY9T9Ow9qp3FzvZrlRwGLhl7HO0yfVc4X1OalTne1ynSpqOyX4lWzsES6MVvaWgYyBUCxj5CoHBOMlUzz3ZiK0b+baVt4mJghJO9wWy45Z29QvU/7RApltAgSaWaSSG0gAVyrc8Z2oD6g8n1Y1XK7T8uxD0UFiVULzg+oXqf7zEelHxPVjSUV7qFJCuoCKD90CXjjG7DH2++3vgUxwSV2Zzn7rnG49dpPbI+Zj6YFNZQUQtu+XgJLzgfew/t/G/vgUxWJRVlRiWIXZJ/HnnBPq33mPZQBVWJZLp/+msvmOcEM7vkHAzgt+I4X0XNT3NytxIDEpEWzZGq8NsbjH1cj8FBoiDPpzyNIE81uYkwDO3rnshx+QppHmA5kB3HkqeX3ccem7oPRQanqVdpDWJYHKZ55KLz/AHTt+uAqj0BNMuHXCPtKMrE7ohgJ8wy/uoPAHduaeQd2R8xPOU7j7pK+p6InoMmmSkrGpZ9gyMMhyqkHG4f7K9F9WyaAuW38iOFIy2y6JDFA27yY1OcN65JB92PtUEUzbvLkRRKAfvn72MNz7g5Z/oBVq6EkUUCGKO2VRvUE5cYP+sb6Z4H941RuGYrt2BNpwpY58sgZIJ7hRgt6sdtStTRuwpkLEkWksgPIdpipb3I7fSisprlpGLyafdO7HLMZSMn1x2op8gvaIrLa+FbJNHYafBPBqDMiXckhZEZcDlmxnk47dDW5Nqel6dZwTJNC1uzlIRZxh3kbuqhRkn/63qK8/g0yRNKm06LTLq4vrfUBJLujbypoVBVQCTjkv0A6HJrcu/Bt3JdXyWiRR2sF8J7SN5DFHIj8yKCnzLjbGB7CraXWRzRlLpHt/X5m3eeLbSSSyjs4bnUJ7tQ0ITAXBODkt0K4yQePfGDWrptzcXMM7T2kloqTvEFL/fUH5XG0d85xWDo/hiWxl0eaaW2gmspJnaC2iZldH2/Ju6kgLgsRkg47Zrb07SbawvL2ZXuZWu3EjGdxhCAVwo6449+2KiXL0Noc/wBsvAqJATg8AgY6fiT/AE96cT8rghiMbcAnPPsMVJEQS2AAQcttHXOR1wOaV2O0scnHY1nc3sMgDK7tuVEBCkkZIwO1UdTcSThdo8s8Hef9YeuD/s9z7ACr9r81sXwI8nczt2+grHuEMlyzKcyZ8sbugB5C+443N7ACqgryIqO0RuFc7QWkyMAN8rMW5x7FsEn0UY70qSBskbnB5z90uG4BA7FjwB2QZoG59u1d27kLnBbd/Cf9/GT/AHUGO9IBvPzSNICByvVw3HA9WwAP7qDNamVh2Wbd5hymMExj73IBKj0JG1R6ZNNkZvOAQFTncZguUyuRnH91Oij+JuaTByGU5wCS6d/4cj/0BPbJ96QIyyPl4lKn5QASFCBcDHpHk/ViPSkEnbcsZhW3XcXFwDkAZK2y4zk9mbv6ljUBUcpyhT5WVz93HPJ/2SdzerYFLNEyGOMySwt8rKrHIHUruHcjBJP94gVXgV/3XkSkDCbAy4IBBIU4PTq5/Lmml1E7vYkj3xMUcq3JUeZ2/iw//oT/AICnuHMJ8tBKrEIVc8kMc49mfq3ouBVVYpf3fmhZI2K8Ekbx1Gcnq33z7DmrkaMF2l/MGcZU7Sd3T33P056KKHqJO+jJPLDWoK2Y2u23zyQDNxjYo6qvH0Cj3psa+YMDcwOWymBuB4OB2LY2j0UE1HNNcSEFZ1mC4ATbjapOCFHYN0A9BmmLLcsrkRLKhzvML/eGcZHHU/dX2BxSsW3boWDKoTBYj+IFB07ZHp/dQemTUcszR7AjRRtnJGMoyqDnj+6vQerfWqNzqMFsxaaeyhKhif8ASF6gckDqcD5VHY5qhP4p0yNt/nb2DBgIYmYqcYX72BhB2zy3PNVyPsZurHudJPHh0YRTQM2HBnbzGOP429AueF7sR6Uz7qr91WwcBhuChecH+9j7zerYFcXL40jLFdL06SQBS2S2XLDozAbskH5vqfapotU8T3SAWmlJCu8DcYyNu0ZwRI3QfeJx169qXs31D2y2Sv8A1/XY6NrHcxK2MbKTkNJdMGPuR2NFcuLHxnKBIqRyB/mD5j+bPf7tFHIu5XtX/K/uR31vcxj7PH9ojaaRSUiMmWbaMNtAA6YJOO9TySiFQ05EafxPIyxqBzz19v1rzq3utTuP+EQ1XUWtGsTIbKN4mkL/ADr5bFw+QD8hPy5yfrWbo0M90+qwWVtL/pllNFcQkyuYJUBaMyu3BlJU8DjnoMlRHL3GqvZHpdzrGmRWVzcS3kDQQEJIUbzNjtwFwvOT6Vm3PiWNBCtlY393cPE07QRIsTxRg4JYYyD146nBxWJFoMztCIdJtpLa50qKGe2ZxDiVGDZbYc7iQvzfnjFWbPw1q8ai8OrC3v8ADw7ZD9pX7O33YyXIzt5x1Hf6PlSD2lR/Crf15kl34rupJY00Ozt7mP7Gt6JLqVlZo8EFFXP38qe/v710Vlfrd6bBexDNvPEskbemex/xrP0vw9a2T6e0Mk0kljbSWxPOJA4y27aPc4APT1NatpaRadpltaWsZSCFRHFGeqrn7uSST19amVuhdPnWsv62HtJtgZw6sY05dvuLWMpMny4PzYBSQ47bgGI6E/ec9lwO9bl+gEDsQvyjOMfJH7t/nmubn1TTbcFZ7y1U4wVklG9gTnBHXLEZb2AHtTh3sKq0mk2Wtwfna7s3ADfKXLevoXx+CCpP9ZtIJKk4DJ8pOeOPTd91fRRmsC58WaTGx2vPcbmIPkxFScDk5bHLnjjoox1qh/wl5unYWOlXFyzYUlG+bLcNkIpxkYVeeB71ryMw9rBdbnXmaNF8xnwqfOWj/h/hO0en8Cj6mlsTvliEUfmlmDKGbIOOcE91XPX+Jj7VyAv/ABXclZYLOK1ABcv5apx90HEjHGPurgdM9afDpOvy7nvtfWxQIFxBI25sY+QIuwHBODyRuzScEkEarv7sf6+Z1t9OIppJbqaGMh93mOcKNvueqr29XNZcuv6TbFV+12xIC7Nm6THXaCUBBCg5PqTisG18HWzIXu72UyDIfZtXaQfmznJwvAPPJIA6VrR+GNJhO4WjFgxOJ3ZlyByGGcZUfM3HUhRjpQowWgN1J68q+bM268ZaZCJFijuJSQQokIQHAIXJ3Z5ySTjngdqii8QatdSFLHR5ZfMwoMyu+dwGfmAUfNjv0HSupsrK1tlEdrbRQR7QpUJt46gHGP8Aeb0GBUyIftjB1yDjcyjMjZ68dnbt/dWq5kugck3vL7jlZofGUk0kcnk2rZ5Vig5YbQAV3EEL05GBzTP+EWvbsIdQ1iSdTjKLubIHyrtLHHPQcdOa7F41DlYoPKXOFjJIfnj5v9o4x7LmgDOQh3biDhRgkkYO30z91R2GTUc7F7CK3/P/ACscvbeDdKgZXla6uVGCBvCg4OCVKAZyflX6E81fj0DTLV4Qlta7gcbpUDkkZy24+nGPUitc7RGAGx82TsU+u35R/wCOr75NU7hmHlSJKsQWXBAXchC8df7q5wPVs01KXQt04LZFx4fs8cSyiOFWhZFVRllTIYs59QQD7kgVMZWLMWVQWLsdx3AblwQc9QBy3vgUlwuCAIhb5Gcu25t3Z39AM5x3Yj0pqRkbcoQCRtD/ADbdvY467fvH1Yio9TRK2wxri8ViEt4SgOAXn2nHuOx9qKrSWitI5OmxuSSdzv8AM3ueetFHLEq7/r/hiSxijh0i1jhjSONCSqqMBTvbkDtV2yJkjJkJYgJgtzjk0UUMzjuiJp5ftvl+a/lk/d3HHbtR50pTBkcjj+I+tFFQdCGeY8lwBI7MP9o5qr4nnltNPna1leBlywMbFSD68UUU10JfU8givbrUSDqFzPdEAn9/IX/nVW6kdNmx2XO3ocdqKK66Xwnm1/jPQtFsbR9EtZXtYGla3k3OYwWP7wdTW9qMskb3PlyOuIZ2G1iMEKAD9QOKKKKnUmjugkdnkmR2LIJZQFJyAFh+Xj27elX9FJMdySSSltCyn+6SrEkfjz9aKKxezO5dChDxJbDsZIEI9VwzY+m7nHrzU9izMIdzE5jizk9cu2fzoopdQjuQl3YjczHMaZyeuZsH8wBU9q7CZHDEPtnO7POQ+Ac/Tiiihj+0Bkdot7OxciQlieSdyjOfpxReMyxyFWIKi4IIPTAwPyoopdBS2YxGYTMAxwHOOemIQR+WTVeNj/aBXJ2+ZGMdseXnH50UVaFPf5kuksxitGLEtJOu8k8twTz681LbuxCfMf8AVxd/Vzn+QooqJFxMq4dvPk+ZvvHv70UUVJR//9k="/>
          <p:cNvSpPr>
            <a:spLocks noChangeAspect="1" noChangeArrowheads="1"/>
          </p:cNvSpPr>
          <p:nvPr/>
        </p:nvSpPr>
        <p:spPr bwMode="auto">
          <a:xfrm>
            <a:off x="3198578" y="12874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erif"/>
              <a:ea typeface="+mn-ea"/>
              <a:cs typeface="+mn-cs"/>
              <a:sym typeface="Helvetica Light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651522" y="943489"/>
            <a:ext cx="5540477" cy="8382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321457"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642915"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964372"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285829" algn="ctr" defTabSz="410751" rtl="0" fontAlgn="base" hangingPunct="0">
              <a:spcBef>
                <a:spcPct val="0"/>
              </a:spcBef>
              <a:spcAft>
                <a:spcPct val="0"/>
              </a:spcAft>
              <a:defRPr sz="5625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PT Serif"/>
                <a:ea typeface="+mj-ea"/>
                <a:cs typeface="+mj-cs"/>
                <a:sym typeface="Helvetica Light" charset="0"/>
              </a:rPr>
              <a:t>Advanced Solvent Sensitivity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216576" y="1477398"/>
            <a:ext cx="5964004" cy="28976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patented, anti-fraud technology which forces a red stain to appear if chemical alteration is attempted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signs of attempted alteration on MICR line and any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personalisation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8" y="4067237"/>
            <a:ext cx="6970300" cy="2813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7415" y="1592210"/>
            <a:ext cx="4307146" cy="43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0079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990"/>
      </a:accent1>
      <a:accent2>
        <a:srgbClr val="5F5F5F"/>
      </a:accent2>
      <a:accent3>
        <a:srgbClr val="BFBFBF"/>
      </a:accent3>
      <a:accent4>
        <a:srgbClr val="000000"/>
      </a:accent4>
      <a:accent5>
        <a:srgbClr val="002448"/>
      </a:accent5>
      <a:accent6>
        <a:srgbClr val="606060"/>
      </a:accent6>
      <a:hlink>
        <a:srgbClr val="004990"/>
      </a:hlink>
      <a:folHlink>
        <a:srgbClr val="A5A5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onicaMinolta-1">
  <a:themeElements>
    <a:clrScheme name="KonicaMinolta_01">
      <a:dk1>
        <a:srgbClr val="000000"/>
      </a:dk1>
      <a:lt1>
        <a:srgbClr val="FFFFFF"/>
      </a:lt1>
      <a:dk2>
        <a:srgbClr val="897C75"/>
      </a:dk2>
      <a:lt2>
        <a:srgbClr val="E73134"/>
      </a:lt2>
      <a:accent1>
        <a:srgbClr val="0066CC"/>
      </a:accent1>
      <a:accent2>
        <a:srgbClr val="C7D200"/>
      </a:accent2>
      <a:accent3>
        <a:srgbClr val="009F3A"/>
      </a:accent3>
      <a:accent4>
        <a:srgbClr val="006370"/>
      </a:accent4>
      <a:accent5>
        <a:srgbClr val="631C85"/>
      </a:accent5>
      <a:accent6>
        <a:srgbClr val="C0167B"/>
      </a:accent6>
      <a:hlink>
        <a:srgbClr val="9E003A"/>
      </a:hlink>
      <a:folHlink>
        <a:srgbClr val="8D2D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990"/>
      </a:accent1>
      <a:accent2>
        <a:srgbClr val="5F5F5F"/>
      </a:accent2>
      <a:accent3>
        <a:srgbClr val="BFBFBF"/>
      </a:accent3>
      <a:accent4>
        <a:srgbClr val="000000"/>
      </a:accent4>
      <a:accent5>
        <a:srgbClr val="002448"/>
      </a:accent5>
      <a:accent6>
        <a:srgbClr val="606060"/>
      </a:accent6>
      <a:hlink>
        <a:srgbClr val="004990"/>
      </a:hlink>
      <a:folHlink>
        <a:srgbClr val="A5A5A5"/>
      </a:folHlink>
    </a:clrScheme>
    <a:fontScheme name="PT Serif">
      <a:majorFont>
        <a:latin typeface="PT Serif"/>
        <a:ea typeface=""/>
        <a:cs typeface=""/>
      </a:majorFont>
      <a:minorFont>
        <a:latin typeface="PT Serif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ROY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206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ROY_template_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OY_template_U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ROY" id="{C85F9C40-F460-420E-A0B3-B5CDD4762666}" vid="{4D4E010F-6B1D-4CD0-B3C9-C4938F08645B}"/>
    </a:ext>
  </a:extLst>
</a:theme>
</file>

<file path=ppt/theme/theme14.xml><?xml version="1.0" encoding="utf-8"?>
<a:theme xmlns:a="http://schemas.openxmlformats.org/drawingml/2006/main" name="9_Office Theme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0049A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Theme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990"/>
      </a:accent1>
      <a:accent2>
        <a:srgbClr val="5F5F5F"/>
      </a:accent2>
      <a:accent3>
        <a:srgbClr val="BFBFBF"/>
      </a:accent3>
      <a:accent4>
        <a:srgbClr val="000000"/>
      </a:accent4>
      <a:accent5>
        <a:srgbClr val="002448"/>
      </a:accent5>
      <a:accent6>
        <a:srgbClr val="606060"/>
      </a:accent6>
      <a:hlink>
        <a:srgbClr val="004990"/>
      </a:hlink>
      <a:folHlink>
        <a:srgbClr val="A5A5A5"/>
      </a:folHlink>
    </a:clrScheme>
    <a:fontScheme name="PT Serif">
      <a:majorFont>
        <a:latin typeface="PT Serif"/>
        <a:ea typeface=""/>
        <a:cs typeface=""/>
      </a:majorFont>
      <a:minorFont>
        <a:latin typeface="PT Serif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TROY_template_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ROY_template_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ROY_template_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OY_template_U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ROY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206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ROY_template_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OY_template_U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OY_template_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ROY" id="{C85F9C40-F460-420E-A0B3-B5CDD4762666}" vid="{4D4E010F-6B1D-4CD0-B3C9-C4938F08645B}"/>
    </a:ext>
  </a:extLst>
</a:theme>
</file>

<file path=ppt/theme/theme6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990"/>
      </a:accent1>
      <a:accent2>
        <a:srgbClr val="5F5F5F"/>
      </a:accent2>
      <a:accent3>
        <a:srgbClr val="BFBFBF"/>
      </a:accent3>
      <a:accent4>
        <a:srgbClr val="000000"/>
      </a:accent4>
      <a:accent5>
        <a:srgbClr val="002448"/>
      </a:accent5>
      <a:accent6>
        <a:srgbClr val="606060"/>
      </a:accent6>
      <a:hlink>
        <a:srgbClr val="004990"/>
      </a:hlink>
      <a:folHlink>
        <a:srgbClr val="A5A5A5"/>
      </a:folHlink>
    </a:clrScheme>
    <a:fontScheme name="PT Serif">
      <a:majorFont>
        <a:latin typeface="PT Serif"/>
        <a:ea typeface=""/>
        <a:cs typeface=""/>
      </a:majorFont>
      <a:minorFont>
        <a:latin typeface="PT Serif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990"/>
      </a:accent1>
      <a:accent2>
        <a:srgbClr val="5F5F5F"/>
      </a:accent2>
      <a:accent3>
        <a:srgbClr val="BFBFBF"/>
      </a:accent3>
      <a:accent4>
        <a:srgbClr val="000000"/>
      </a:accent4>
      <a:accent5>
        <a:srgbClr val="002448"/>
      </a:accent5>
      <a:accent6>
        <a:srgbClr val="606060"/>
      </a:accent6>
      <a:hlink>
        <a:srgbClr val="004990"/>
      </a:hlink>
      <a:folHlink>
        <a:srgbClr val="A5A5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Adare Feb 2018</Template>
  <TotalTime>38262</TotalTime>
  <Words>1623</Words>
  <Application>Microsoft Macintosh PowerPoint</Application>
  <PresentationFormat>Custom</PresentationFormat>
  <Paragraphs>270</Paragraphs>
  <Slides>33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1_Office Theme</vt:lpstr>
      <vt:lpstr>Office Theme</vt:lpstr>
      <vt:lpstr>2_Office Theme</vt:lpstr>
      <vt:lpstr>3_Theme1</vt:lpstr>
      <vt:lpstr>2_TROY</vt:lpstr>
      <vt:lpstr>3_Office Theme</vt:lpstr>
      <vt:lpstr>5_Office Theme</vt:lpstr>
      <vt:lpstr>4_Office Theme</vt:lpstr>
      <vt:lpstr>6_Office Theme</vt:lpstr>
      <vt:lpstr>7_Office Theme</vt:lpstr>
      <vt:lpstr>KonicaMinolta-1</vt:lpstr>
      <vt:lpstr>10_Office Theme</vt:lpstr>
      <vt:lpstr>TROY</vt:lpstr>
      <vt:lpstr>9_Office Theme</vt:lpstr>
      <vt:lpstr>11_Office Theme</vt:lpstr>
      <vt:lpstr>Secure Document Personalisation</vt:lpstr>
      <vt:lpstr>Slide 2</vt:lpstr>
      <vt:lpstr>WE ARE TROY</vt:lpstr>
      <vt:lpstr>..some of our customers..</vt:lpstr>
      <vt:lpstr>Accreditations</vt:lpstr>
      <vt:lpstr>TROY - HP Relationship</vt:lpstr>
      <vt:lpstr>TROY’s MICR History</vt:lpstr>
      <vt:lpstr>Slide 8</vt:lpstr>
      <vt:lpstr>TROY MICR Toner Secure</vt:lpstr>
      <vt:lpstr>TROY Security Toner</vt:lpstr>
      <vt:lpstr>TROY UV Toner </vt:lpstr>
      <vt:lpstr>Evolution of Production MICR Printing Technologies</vt:lpstr>
      <vt:lpstr>SecureDocs</vt:lpstr>
      <vt:lpstr> Point of issue Security </vt:lpstr>
      <vt:lpstr>Document Security: Layers</vt:lpstr>
      <vt:lpstr>Document Security: Layers</vt:lpstr>
      <vt:lpstr>Print Trace  – Tagging</vt:lpstr>
      <vt:lpstr>SecureMark: Mobile Document Verification</vt:lpstr>
      <vt:lpstr>SecureMark: Key Features</vt:lpstr>
      <vt:lpstr>Automated Redaction and Digital Verification</vt:lpstr>
      <vt:lpstr>Slide 21</vt:lpstr>
      <vt:lpstr>Slide 22</vt:lpstr>
      <vt:lpstr>Slide 23</vt:lpstr>
      <vt:lpstr>Next generation secure “Smart” document</vt:lpstr>
      <vt:lpstr>SecureUV Printers and Inks</vt:lpstr>
      <vt:lpstr>Slide 26</vt:lpstr>
      <vt:lpstr>Documents we can help Secure</vt:lpstr>
      <vt:lpstr>Pandemic specific opportunities we can help Secure</vt:lpstr>
      <vt:lpstr>Vital Records: East Africa</vt:lpstr>
      <vt:lpstr>Temporary ID (South-Eastern Europe)</vt:lpstr>
      <vt:lpstr>Land Registry: Arabic</vt:lpstr>
      <vt:lpstr>What will TROY provide?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nholstein</dc:creator>
  <cp:lastModifiedBy>shakeel</cp:lastModifiedBy>
  <cp:revision>195</cp:revision>
  <dcterms:created xsi:type="dcterms:W3CDTF">2010-09-21T19:25:10Z</dcterms:created>
  <dcterms:modified xsi:type="dcterms:W3CDTF">2022-04-08T06:24:03Z</dcterms:modified>
</cp:coreProperties>
</file>